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1"/>
  </p:notesMasterIdLst>
  <p:sldIdLst>
    <p:sldId id="306" r:id="rId2"/>
    <p:sldId id="364" r:id="rId3"/>
    <p:sldId id="399" r:id="rId4"/>
    <p:sldId id="365" r:id="rId5"/>
    <p:sldId id="400" r:id="rId6"/>
    <p:sldId id="419" r:id="rId7"/>
    <p:sldId id="401" r:id="rId8"/>
    <p:sldId id="367" r:id="rId9"/>
    <p:sldId id="392" r:id="rId10"/>
    <p:sldId id="394" r:id="rId11"/>
    <p:sldId id="416" r:id="rId12"/>
    <p:sldId id="417" r:id="rId13"/>
    <p:sldId id="418" r:id="rId14"/>
    <p:sldId id="402" r:id="rId15"/>
    <p:sldId id="368" r:id="rId16"/>
    <p:sldId id="395" r:id="rId17"/>
    <p:sldId id="369" r:id="rId18"/>
    <p:sldId id="403" r:id="rId19"/>
    <p:sldId id="370" r:id="rId20"/>
    <p:sldId id="371" r:id="rId21"/>
    <p:sldId id="404" r:id="rId22"/>
    <p:sldId id="405" r:id="rId23"/>
    <p:sldId id="406" r:id="rId24"/>
    <p:sldId id="372" r:id="rId25"/>
    <p:sldId id="407" r:id="rId26"/>
    <p:sldId id="408" r:id="rId27"/>
    <p:sldId id="374" r:id="rId28"/>
    <p:sldId id="376" r:id="rId29"/>
    <p:sldId id="375" r:id="rId30"/>
    <p:sldId id="409" r:id="rId31"/>
    <p:sldId id="377" r:id="rId32"/>
    <p:sldId id="410" r:id="rId33"/>
    <p:sldId id="379" r:id="rId34"/>
    <p:sldId id="380" r:id="rId35"/>
    <p:sldId id="411" r:id="rId36"/>
    <p:sldId id="381" r:id="rId37"/>
    <p:sldId id="396" r:id="rId38"/>
    <p:sldId id="397" r:id="rId39"/>
    <p:sldId id="382" r:id="rId40"/>
    <p:sldId id="383" r:id="rId41"/>
    <p:sldId id="413" r:id="rId42"/>
    <p:sldId id="414" r:id="rId43"/>
    <p:sldId id="415" r:id="rId44"/>
    <p:sldId id="412" r:id="rId45"/>
    <p:sldId id="341" r:id="rId46"/>
    <p:sldId id="384" r:id="rId47"/>
    <p:sldId id="385" r:id="rId48"/>
    <p:sldId id="386" r:id="rId49"/>
    <p:sldId id="342" r:id="rId50"/>
    <p:sldId id="387" r:id="rId51"/>
    <p:sldId id="398" r:id="rId52"/>
    <p:sldId id="344" r:id="rId53"/>
    <p:sldId id="390" r:id="rId54"/>
    <p:sldId id="346" r:id="rId55"/>
    <p:sldId id="420" r:id="rId56"/>
    <p:sldId id="421" r:id="rId57"/>
    <p:sldId id="422" r:id="rId58"/>
    <p:sldId id="424" r:id="rId59"/>
    <p:sldId id="425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06"/>
            <p14:sldId id="364"/>
            <p14:sldId id="399"/>
            <p14:sldId id="365"/>
            <p14:sldId id="400"/>
            <p14:sldId id="419"/>
            <p14:sldId id="401"/>
            <p14:sldId id="367"/>
            <p14:sldId id="392"/>
            <p14:sldId id="394"/>
            <p14:sldId id="416"/>
            <p14:sldId id="417"/>
            <p14:sldId id="418"/>
            <p14:sldId id="402"/>
            <p14:sldId id="368"/>
            <p14:sldId id="395"/>
            <p14:sldId id="369"/>
            <p14:sldId id="403"/>
            <p14:sldId id="370"/>
            <p14:sldId id="371"/>
            <p14:sldId id="404"/>
            <p14:sldId id="405"/>
            <p14:sldId id="406"/>
            <p14:sldId id="372"/>
            <p14:sldId id="407"/>
            <p14:sldId id="408"/>
            <p14:sldId id="374"/>
            <p14:sldId id="376"/>
            <p14:sldId id="375"/>
            <p14:sldId id="409"/>
            <p14:sldId id="377"/>
            <p14:sldId id="410"/>
            <p14:sldId id="379"/>
            <p14:sldId id="380"/>
            <p14:sldId id="411"/>
            <p14:sldId id="381"/>
            <p14:sldId id="396"/>
            <p14:sldId id="397"/>
            <p14:sldId id="382"/>
            <p14:sldId id="383"/>
            <p14:sldId id="413"/>
            <p14:sldId id="414"/>
            <p14:sldId id="415"/>
            <p14:sldId id="412"/>
            <p14:sldId id="341"/>
            <p14:sldId id="384"/>
            <p14:sldId id="385"/>
            <p14:sldId id="386"/>
            <p14:sldId id="342"/>
            <p14:sldId id="387"/>
            <p14:sldId id="398"/>
            <p14:sldId id="344"/>
            <p14:sldId id="390"/>
            <p14:sldId id="346"/>
            <p14:sldId id="420"/>
            <p14:sldId id="421"/>
            <p14:sldId id="422"/>
            <p14:sldId id="424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15" d="100"/>
          <a:sy n="115" d="100"/>
        </p:scale>
        <p:origin x="19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285750" indent="-28575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</a:t>
            </a:r>
            <a:r>
              <a:rPr lang="ko-KR" altLang="en-US" dirty="0" smtClean="0"/>
              <a:t>의 문서 구조화의 목적과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태그에 </a:t>
            </a:r>
            <a:r>
              <a:rPr lang="ko-KR" altLang="en-US" dirty="0"/>
              <a:t>대해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구조화된 웹 페이지를 만들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목적을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요소를 활용하여 사용자로부터 입력 받는 웹 페이지를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웹 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44008" y="188640"/>
            <a:ext cx="4501008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700" dirty="0"/>
              <a:t>&lt;!DOCTYPE html&gt; </a:t>
            </a:r>
            <a:endParaRPr lang="en-US" altLang="ko-KR" sz="700" dirty="0" smtClean="0"/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html&gt;</a:t>
            </a:r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    &lt;title&gt;Elvis Presley&lt;/title&gt;</a:t>
            </a:r>
          </a:p>
          <a:p>
            <a:r>
              <a:rPr lang="en-US" altLang="ko-KR" sz="700" dirty="0" smtClean="0"/>
              <a:t>&lt;/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&lt;body&gt;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&lt;header&gt;</a:t>
            </a:r>
          </a:p>
          <a:p>
            <a:r>
              <a:rPr lang="pt-BR" altLang="ko-KR" sz="700" b="1" dirty="0"/>
              <a:t>   </a:t>
            </a:r>
            <a:r>
              <a:rPr lang="pt-BR" altLang="ko-KR" sz="700" dirty="0"/>
              <a:t> &lt;h1&gt;&lt;a href="https://www.facebook.com/elvis"&gt;Elvis Presley&lt;/a&gt;&lt;/h1&gt;</a:t>
            </a:r>
          </a:p>
          <a:p>
            <a:r>
              <a:rPr lang="en-US" altLang="ko-KR" sz="700" b="1" dirty="0"/>
              <a:t>  &lt;/header</a:t>
            </a:r>
            <a:r>
              <a:rPr lang="en-US" altLang="ko-KR" sz="700" b="1" dirty="0" smtClean="0"/>
              <a:t>&gt;</a:t>
            </a:r>
          </a:p>
          <a:p>
            <a:endParaRPr lang="en-US" altLang="ko-KR" sz="700" b="1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&lt;section&gt;           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pt-BR" altLang="ko-KR" sz="700" dirty="0"/>
              <a:t>      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r>
              <a:rPr lang="en-US" altLang="ko-KR" sz="700" dirty="0"/>
              <a:t>        Who is Elvis?&lt;/a&gt;&lt;/h2&gt;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ko-KR" altLang="en-US" sz="700" dirty="0"/>
              <a:t>       </a:t>
            </a:r>
            <a:r>
              <a:rPr lang="en-US" altLang="ko-KR" sz="700" dirty="0"/>
              <a:t>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r>
              <a:rPr lang="ko-KR" altLang="en-US" sz="700" dirty="0"/>
              <a:t>      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r>
              <a:rPr lang="ko-KR" altLang="en-US" sz="700" dirty="0"/>
              <a:t>    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en-US" altLang="ko-KR" sz="700" dirty="0"/>
              <a:t>      &lt;h2&gt;&lt;a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</a:t>
            </a:r>
          </a:p>
          <a:p>
            <a:r>
              <a:rPr lang="en-US" altLang="ko-KR" sz="700" dirty="0"/>
              <a:t>        "http://www.biography.com/people/elvis-presley-9446466"&gt;</a:t>
            </a:r>
          </a:p>
          <a:p>
            <a:r>
              <a:rPr lang="en-US" altLang="ko-KR" sz="700" dirty="0"/>
              <a:t>        His music and life&lt;/a&gt;&lt;/h2&gt;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en-US" altLang="ko-KR" sz="700" dirty="0"/>
              <a:t>        &lt;p&gt;Presley received his first guitar as a gift</a:t>
            </a:r>
          </a:p>
          <a:p>
            <a:r>
              <a:rPr lang="en-US" altLang="ko-KR" sz="700" dirty="0"/>
              <a:t>         from his mother on his 11th birthday in 1946</a:t>
            </a:r>
          </a:p>
          <a:p>
            <a:r>
              <a:rPr lang="en-US" altLang="ko-KR" sz="700" dirty="0"/>
              <a:t>         and had his first taste of musical success</a:t>
            </a:r>
          </a:p>
          <a:p>
            <a:r>
              <a:rPr lang="en-US" altLang="ko-KR" sz="700" dirty="0"/>
              <a:t>         a few years later when he won a talent show</a:t>
            </a:r>
          </a:p>
          <a:p>
            <a:r>
              <a:rPr lang="en-US" altLang="ko-KR" sz="700" dirty="0"/>
              <a:t>         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  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&lt;/section&gt;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&lt;li&gt;&lt;h2&gt;Archives&lt;/h2&gt;</a:t>
            </a:r>
          </a:p>
          <a:p>
            <a:r>
              <a:rPr lang="en-US" altLang="ko-KR" sz="700" dirty="0"/>
              <a:t>    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    &lt;li&gt;&lt;a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r>
              <a:rPr lang="it-IT" altLang="ko-KR" sz="700" dirty="0"/>
              <a:t>          &lt;li&gt;&lt;a </a:t>
            </a:r>
            <a:r>
              <a:rPr lang="it-IT" altLang="ko-KR" sz="700" dirty="0" smtClean="0"/>
              <a:t>href=</a:t>
            </a:r>
            <a:r>
              <a:rPr lang="en-US" altLang="ko-KR" sz="700" dirty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r>
              <a:rPr lang="it-IT" altLang="ko-KR" sz="700" dirty="0"/>
              <a:t>          &lt;li&gt;&lt;a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r>
              <a:rPr lang="en-US" altLang="ko-KR" sz="700" dirty="0"/>
              <a:t>    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&lt;/li&gt;</a:t>
            </a:r>
          </a:p>
          <a:p>
            <a:r>
              <a:rPr lang="en-US" altLang="ko-KR" sz="700" dirty="0"/>
              <a:t>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&lt;footer&gt;</a:t>
            </a:r>
          </a:p>
          <a:p>
            <a:r>
              <a:rPr lang="en-US" altLang="ko-KR" sz="700" dirty="0"/>
              <a:t>    &lt;p&gt;Copyright 2015 Elvis&lt;/p&gt;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&lt;/footer&gt;</a:t>
            </a:r>
          </a:p>
          <a:p>
            <a:r>
              <a:rPr lang="ko-KR" altLang="en-US" sz="700" dirty="0"/>
              <a:t>  </a:t>
            </a:r>
          </a:p>
          <a:p>
            <a:r>
              <a:rPr lang="en-US" altLang="ko-KR" sz="700" dirty="0"/>
              <a:t>&lt;/body&gt;</a:t>
            </a:r>
          </a:p>
          <a:p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93000" y="6021288"/>
            <a:ext cx="2232248" cy="7524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2. HTML5 </a:t>
            </a:r>
            <a:r>
              <a:rPr lang="ko-KR" altLang="en-US" sz="1200" dirty="0" err="1" smtClean="0"/>
              <a:t>시맨틱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태그로 작성</a:t>
            </a:r>
            <a:endParaRPr lang="en-US" altLang="ko-KR" sz="1200" dirty="0" smtClean="0"/>
          </a:p>
          <a:p>
            <a:r>
              <a:rPr lang="ko-KR" altLang="en-US" sz="1200" dirty="0" smtClean="0"/>
              <a:t>   바람직한 웹 페이지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457200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700" dirty="0"/>
              <a:t>&lt;html&gt;</a:t>
            </a:r>
          </a:p>
          <a:p>
            <a:pPr defTabSz="180000"/>
            <a:r>
              <a:rPr lang="en-US" altLang="ko-KR" sz="700" dirty="0"/>
              <a:t>&lt;head&gt;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dirty="0" smtClean="0"/>
              <a:t>&lt;</a:t>
            </a:r>
            <a:r>
              <a:rPr lang="en-US" altLang="ko-KR" sz="700" dirty="0"/>
              <a:t>title&gt;Elvis Presley&lt;/title&gt;</a:t>
            </a:r>
          </a:p>
          <a:p>
            <a:pPr defTabSz="180000"/>
            <a:r>
              <a:rPr lang="en-US" altLang="ko-KR" sz="700" dirty="0"/>
              <a:t>&lt;/head&gt;</a:t>
            </a:r>
          </a:p>
          <a:p>
            <a:pPr defTabSz="180000"/>
            <a:r>
              <a:rPr lang="en-US" altLang="ko-KR" sz="700" dirty="0"/>
              <a:t>&lt;body&gt;</a:t>
            </a:r>
          </a:p>
          <a:p>
            <a:pPr defTabSz="180000"/>
            <a:r>
              <a:rPr lang="en-US" altLang="ko-KR" sz="700" b="1" dirty="0" smtClean="0"/>
              <a:t>&lt;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id="header"&gt;</a:t>
            </a:r>
          </a:p>
          <a:p>
            <a:pPr defTabSz="180000"/>
            <a:r>
              <a:rPr lang="pt-BR" altLang="ko-KR" sz="700" b="1" dirty="0" smtClean="0"/>
              <a:t>		&lt;</a:t>
            </a:r>
            <a:r>
              <a:rPr lang="pt-BR" altLang="ko-KR" sz="700" b="1" dirty="0"/>
              <a:t>h1&gt;&lt;a href="https://www.facebook.com/elvis"&gt;Elvis Presley&lt;/a&gt;&lt;/h1&gt;</a:t>
            </a:r>
          </a:p>
          <a:p>
            <a:pPr defTabSz="180000"/>
            <a:r>
              <a:rPr lang="en-US" altLang="ko-KR" sz="700" b="1" dirty="0" smtClean="0"/>
              <a:t>	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id="container"&gt;</a:t>
            </a:r>
          </a:p>
          <a:p>
            <a:pPr defTabSz="180000"/>
            <a:r>
              <a:rPr lang="en-US" altLang="ko-KR" sz="700" dirty="0" smtClean="0"/>
              <a:t>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div&gt;               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id="post-1"&gt;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pPr defTabSz="180000"/>
            <a:r>
              <a:rPr lang="en-US" altLang="ko-KR" sz="700" dirty="0" smtClean="0"/>
              <a:t>						Who </a:t>
            </a:r>
            <a:r>
              <a:rPr lang="en-US" altLang="ko-KR" sz="700" dirty="0"/>
              <a:t>is Elvis?&lt;/a&gt;&lt;/h2&gt;</a:t>
            </a:r>
          </a:p>
          <a:p>
            <a:pPr defTabSz="180000"/>
            <a:r>
              <a:rPr lang="ko-KR" altLang="en-US" sz="700" dirty="0"/>
              <a:t>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세계적으로 </a:t>
            </a:r>
            <a:r>
              <a:rPr lang="ko-KR" altLang="en-US" sz="700" dirty="0"/>
              <a:t>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err="1" smtClean="0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id="post-2"&gt;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href="http://www.biography.com/people/elvis-presley-9446466"&gt;</a:t>
            </a:r>
          </a:p>
          <a:p>
            <a:pPr defTabSz="180000"/>
            <a:r>
              <a:rPr lang="en-US" altLang="ko-KR" sz="700" dirty="0" smtClean="0"/>
              <a:t>						His </a:t>
            </a:r>
            <a:r>
              <a:rPr lang="en-US" altLang="ko-KR" sz="700" dirty="0"/>
              <a:t>music and life&lt;/a&gt;&lt;/h2&gt;</a:t>
            </a:r>
          </a:p>
          <a:p>
            <a:pPr defTabSz="180000"/>
            <a:r>
              <a:rPr lang="ko-KR" altLang="en-US" sz="700" dirty="0"/>
              <a:t>    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p&gt;Presley received his first guitar as a gift</a:t>
            </a:r>
          </a:p>
          <a:p>
            <a:pPr defTabSz="180000"/>
            <a:r>
              <a:rPr lang="en-US" altLang="ko-KR" sz="700" dirty="0" smtClean="0"/>
              <a:t>					from </a:t>
            </a:r>
            <a:r>
              <a:rPr lang="en-US" altLang="ko-KR" sz="700" dirty="0"/>
              <a:t>his mother on his 11th birthday in 1946</a:t>
            </a:r>
          </a:p>
          <a:p>
            <a:pPr defTabSz="180000"/>
            <a:r>
              <a:rPr lang="en-US" altLang="ko-KR" sz="700" dirty="0" smtClean="0"/>
              <a:t>					and </a:t>
            </a:r>
            <a:r>
              <a:rPr lang="en-US" altLang="ko-KR" sz="700" dirty="0"/>
              <a:t>had his first taste of musical success</a:t>
            </a:r>
          </a:p>
          <a:p>
            <a:pPr defTabSz="180000"/>
            <a:r>
              <a:rPr lang="en-US" altLang="ko-KR" sz="700" dirty="0" smtClean="0"/>
              <a:t>					a </a:t>
            </a:r>
            <a:r>
              <a:rPr lang="en-US" altLang="ko-KR" sz="700" dirty="0"/>
              <a:t>few years later when he won a talent show</a:t>
            </a:r>
          </a:p>
          <a:p>
            <a:pPr defTabSz="180000"/>
            <a:r>
              <a:rPr lang="en-US" altLang="ko-KR" sz="700" dirty="0" smtClean="0"/>
              <a:t>					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 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 smtClean="0"/>
              <a:t>		&lt;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pPr defTabSz="180000"/>
            <a:r>
              <a:rPr lang="en-US" altLang="ko-KR" sz="700" dirty="0" smtClean="0"/>
              <a:t>	    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id="navigation"&gt;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li&gt;&lt;h2&gt;Archives&lt;/h2&gt;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>
                <a:solidFill>
                  <a:prstClr val="black"/>
                </a:solidFill>
              </a:rPr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&lt;/</a:t>
            </a:r>
            <a:r>
              <a:rPr lang="en-US" altLang="ko-KR" sz="700" dirty="0"/>
              <a:t>li&gt;</a:t>
            </a:r>
          </a:p>
          <a:p>
            <a:pPr defTabSz="180000"/>
            <a:r>
              <a:rPr lang="en-US" altLang="ko-KR" sz="700" dirty="0" smtClean="0"/>
              <a:t>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id="footer"&gt;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/>
              <a:t>p&gt;Copyright 2015 Elvis&lt;/p&gt;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/>
              <a:t>&lt;/div</a:t>
            </a:r>
            <a:r>
              <a:rPr lang="en-US" altLang="ko-KR" sz="700" b="1" dirty="0" smtClean="0"/>
              <a:t>&gt;</a:t>
            </a:r>
            <a:r>
              <a:rPr lang="ko-KR" altLang="en-US" sz="700" b="1" dirty="0" smtClean="0"/>
              <a:t> </a:t>
            </a:r>
            <a:endParaRPr lang="ko-KR" altLang="en-US" sz="700" b="1" dirty="0"/>
          </a:p>
          <a:p>
            <a:pPr defTabSz="180000"/>
            <a:r>
              <a:rPr lang="en-US" altLang="ko-KR" sz="700" dirty="0"/>
              <a:t>&lt;/body</a:t>
            </a:r>
            <a:r>
              <a:rPr lang="en-US" altLang="ko-KR" sz="700" dirty="0" smtClean="0"/>
              <a:t>&gt;</a:t>
            </a:r>
          </a:p>
          <a:p>
            <a:pPr defTabSz="180000"/>
            <a:r>
              <a:rPr lang="en-US" altLang="ko-KR" sz="700" dirty="0" smtClean="0"/>
              <a:t>&lt;/</a:t>
            </a:r>
            <a:r>
              <a:rPr lang="en-US" altLang="ko-KR" sz="700" dirty="0"/>
              <a:t>html&gt;</a:t>
            </a:r>
            <a:endParaRPr lang="ko-KR" altLang="en-US" sz="7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27789" y="6093296"/>
            <a:ext cx="1960434" cy="43204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1.</a:t>
            </a: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HTML </a:t>
            </a:r>
            <a:r>
              <a:rPr lang="ko-KR" altLang="en-US" sz="1200" dirty="0" smtClean="0"/>
              <a:t>태그로 작성</a:t>
            </a:r>
            <a:endParaRPr lang="ko-KR" altLang="en-US" sz="12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83969" y="6309321"/>
            <a:ext cx="3438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5" idx="1"/>
          </p:cNvCxnSpPr>
          <p:nvPr/>
        </p:nvCxnSpPr>
        <p:spPr>
          <a:xfrm rot="10800000">
            <a:off x="6669842" y="6094594"/>
            <a:ext cx="223158" cy="30293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구조화 연습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문서를 구조화할 때 권장 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 전체를 구조화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 전체 제목과 소개는 </a:t>
            </a:r>
            <a:r>
              <a:rPr lang="en-US" altLang="ko-KR" dirty="0" smtClean="0"/>
              <a:t>&lt;header&gt; </a:t>
            </a:r>
            <a:r>
              <a:rPr lang="ko-KR" altLang="en-US" dirty="0" smtClean="0"/>
              <a:t>태그로 작성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본문은 </a:t>
            </a:r>
            <a:r>
              <a:rPr lang="en-US" altLang="ko-KR" dirty="0"/>
              <a:t>&lt;section&gt;</a:t>
            </a:r>
            <a:r>
              <a:rPr lang="ko-KR" altLang="en-US" dirty="0"/>
              <a:t>으로 묶고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본문 </a:t>
            </a:r>
            <a:r>
              <a:rPr lang="ko-KR" altLang="en-US" dirty="0"/>
              <a:t>내에 각 절이나 영역은 </a:t>
            </a:r>
            <a:r>
              <a:rPr lang="en-US" altLang="ko-KR" dirty="0"/>
              <a:t>&lt;article&gt;</a:t>
            </a:r>
            <a:r>
              <a:rPr lang="ko-KR" altLang="en-US" dirty="0"/>
              <a:t>로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 fontAlgn="base"/>
            <a:r>
              <a:rPr lang="ko-KR" altLang="en-US" dirty="0"/>
              <a:t>링크나 메뉴들은 </a:t>
            </a:r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태그로 </a:t>
            </a:r>
            <a:r>
              <a:rPr lang="ko-KR" altLang="en-US" dirty="0" smtClean="0"/>
              <a:t>작성</a:t>
            </a:r>
            <a:endParaRPr lang="ko-KR" altLang="en-US" dirty="0"/>
          </a:p>
          <a:p>
            <a:pPr lvl="1" fontAlgn="base"/>
            <a:r>
              <a:rPr lang="en-US" altLang="ko-KR" dirty="0"/>
              <a:t>&lt;header&gt;, &lt;section&gt;, &lt;article&gt;, &lt;aside&gt; </a:t>
            </a:r>
            <a:r>
              <a:rPr lang="ko-KR" altLang="en-US" dirty="0"/>
              <a:t>등에는 헤딩 태그</a:t>
            </a:r>
            <a:r>
              <a:rPr lang="en-US" altLang="ko-KR" dirty="0"/>
              <a:t>(&lt;h1&gt;~&lt;h6&gt;)</a:t>
            </a:r>
            <a:r>
              <a:rPr lang="ko-KR" altLang="en-US" dirty="0"/>
              <a:t>를 이용하여 제목을 </a:t>
            </a:r>
            <a:r>
              <a:rPr lang="ko-KR" altLang="en-US" dirty="0" smtClean="0"/>
              <a:t>붙임</a:t>
            </a:r>
            <a:endParaRPr lang="ko-KR" altLang="en-US" dirty="0"/>
          </a:p>
          <a:p>
            <a:pPr lvl="1" fontAlgn="base"/>
            <a:r>
              <a:rPr lang="ko-KR" altLang="en-US" dirty="0"/>
              <a:t>배경 음악을 연주하는 </a:t>
            </a:r>
            <a:r>
              <a:rPr lang="en-US" altLang="ko-KR" dirty="0"/>
              <a:t>&lt;audio&gt; </a:t>
            </a:r>
            <a:r>
              <a:rPr lang="ko-KR" altLang="en-US" dirty="0"/>
              <a:t>태그는 </a:t>
            </a:r>
            <a:r>
              <a:rPr lang="en-US" altLang="ko-KR" dirty="0"/>
              <a:t>&lt;header&gt; </a:t>
            </a:r>
            <a:r>
              <a:rPr lang="ko-KR" altLang="en-US" dirty="0"/>
              <a:t>영역에 </a:t>
            </a:r>
            <a:r>
              <a:rPr lang="ko-KR" altLang="en-US" dirty="0" smtClean="0"/>
              <a:t>삽입</a:t>
            </a:r>
            <a:endParaRPr lang="ko-KR" altLang="en-US" dirty="0"/>
          </a:p>
          <a:p>
            <a:pPr lvl="1" fontAlgn="base"/>
            <a:r>
              <a:rPr lang="ko-KR" altLang="en-US" dirty="0"/>
              <a:t>문서의 모양</a:t>
            </a:r>
            <a:r>
              <a:rPr lang="en-US" altLang="ko-KR" dirty="0"/>
              <a:t>(&lt;header&gt;, &lt;section&gt;, &lt;article&gt;, &lt;aside&gt;</a:t>
            </a:r>
            <a:r>
              <a:rPr lang="ko-KR" altLang="en-US" dirty="0"/>
              <a:t>의 배치</a:t>
            </a:r>
            <a:r>
              <a:rPr lang="en-US" altLang="ko-KR" dirty="0" smtClean="0"/>
              <a:t>)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시트로 꾸미기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8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구조화 연습용 샘플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99592" y="908720"/>
            <a:ext cx="6288279" cy="5832648"/>
            <a:chOff x="899592" y="908720"/>
            <a:chExt cx="6288279" cy="5832648"/>
          </a:xfrm>
        </p:grpSpPr>
        <p:sp>
          <p:nvSpPr>
            <p:cNvPr id="6" name="왼쪽 중괄호 5"/>
            <p:cNvSpPr/>
            <p:nvPr/>
          </p:nvSpPr>
          <p:spPr>
            <a:xfrm>
              <a:off x="3107149" y="5947463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3107149" y="5350768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중괄호 8"/>
            <p:cNvSpPr/>
            <p:nvPr/>
          </p:nvSpPr>
          <p:spPr>
            <a:xfrm>
              <a:off x="3107149" y="4774704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107149" y="4054623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중괄호 10"/>
            <p:cNvSpPr/>
            <p:nvPr/>
          </p:nvSpPr>
          <p:spPr>
            <a:xfrm>
              <a:off x="3107149" y="3334544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3107149" y="1406344"/>
              <a:ext cx="170395" cy="1854374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60501" y="2004465"/>
              <a:ext cx="9108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머리말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(&lt;header&gt;)</a:t>
              </a:r>
              <a:endParaRPr lang="ko-KR" altLang="en-US" sz="11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0501" y="3406477"/>
              <a:ext cx="694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목차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</a:t>
              </a:r>
              <a:r>
                <a:rPr lang="en-US" altLang="ko-KR" sz="1100" dirty="0" err="1" smtClean="0"/>
                <a:t>nav</a:t>
              </a:r>
              <a:r>
                <a:rPr lang="en-US" altLang="ko-KR" sz="1100" dirty="0" smtClean="0"/>
                <a:t>&gt;)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0501" y="4163469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0501" y="4733620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60501" y="5298006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751" y="5842101"/>
              <a:ext cx="8002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노트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(&lt;aside&gt;)</a:t>
              </a:r>
              <a:endParaRPr lang="ko-KR" altLang="en-US" sz="1100" dirty="0"/>
            </a:p>
          </p:txBody>
        </p:sp>
        <p:sp>
          <p:nvSpPr>
            <p:cNvPr id="18" name="왼쪽 중괄호 17"/>
            <p:cNvSpPr/>
            <p:nvPr/>
          </p:nvSpPr>
          <p:spPr>
            <a:xfrm>
              <a:off x="1874255" y="4087365"/>
              <a:ext cx="293670" cy="1660280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592" y="4594356"/>
              <a:ext cx="9236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본문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(&lt;section&gt;)</a:t>
              </a:r>
              <a:endParaRPr lang="ko-KR" alt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2019" y="6310481"/>
              <a:ext cx="857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꼬리말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(&lt;footer&gt;)</a:t>
              </a:r>
              <a:endParaRPr lang="ko-KR" altLang="en-US" sz="11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115223" y="6453336"/>
              <a:ext cx="135942" cy="144016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392" y="908720"/>
              <a:ext cx="3784479" cy="5749053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4684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116632"/>
            <a:ext cx="8298504" cy="6247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800" dirty="0" smtClean="0"/>
              <a:t>&lt;!</a:t>
            </a:r>
            <a:r>
              <a:rPr lang="en-US" altLang="ko-KR" sz="800" dirty="0"/>
              <a:t>DOCTYPE html&gt; &lt;!-- </a:t>
            </a:r>
            <a:r>
              <a:rPr lang="ko-KR" altLang="en-US" sz="800" dirty="0"/>
              <a:t>참고</a:t>
            </a:r>
            <a:r>
              <a:rPr lang="en-US" altLang="ko-KR" sz="800" dirty="0"/>
              <a:t>: https://ko.wikipedia.org/wiki/</a:t>
            </a:r>
            <a:r>
              <a:rPr lang="ko-KR" altLang="en-US" sz="800" dirty="0" err="1"/>
              <a:t>볼프강</a:t>
            </a:r>
            <a:r>
              <a:rPr lang="en-US" altLang="ko-KR" sz="800" dirty="0"/>
              <a:t>_</a:t>
            </a:r>
            <a:r>
              <a:rPr lang="ko-KR" altLang="en-US" sz="800" dirty="0" err="1"/>
              <a:t>아마데우스</a:t>
            </a:r>
            <a:r>
              <a:rPr lang="en-US" altLang="ko-KR" sz="800" dirty="0"/>
              <a:t>_</a:t>
            </a:r>
            <a:r>
              <a:rPr lang="ko-KR" altLang="en-US" sz="800" dirty="0"/>
              <a:t>모차르트 </a:t>
            </a:r>
            <a:r>
              <a:rPr lang="en-US" altLang="ko-KR" sz="800" dirty="0"/>
              <a:t>--&gt;</a:t>
            </a:r>
          </a:p>
          <a:p>
            <a:pPr defTabSz="180000"/>
            <a:r>
              <a:rPr lang="en-US" altLang="ko-KR" sz="800" dirty="0"/>
              <a:t>&lt;html&gt; </a:t>
            </a:r>
          </a:p>
          <a:p>
            <a:pPr defTabSz="180000"/>
            <a:r>
              <a:rPr lang="en-US" altLang="ko-KR" sz="800" dirty="0"/>
              <a:t>&lt;head</a:t>
            </a:r>
            <a:r>
              <a:rPr lang="en-US" altLang="ko-KR" sz="800" dirty="0" smtClean="0"/>
              <a:t>&gt;&lt;</a:t>
            </a:r>
            <a:r>
              <a:rPr lang="en-US" altLang="ko-KR" sz="800" dirty="0"/>
              <a:t>meta charset="UTF-8"&gt;</a:t>
            </a:r>
          </a:p>
          <a:p>
            <a:pPr defTabSz="180000"/>
            <a:r>
              <a:rPr lang="en-US" altLang="ko-KR" sz="800" dirty="0"/>
              <a:t>&lt;title&gt;</a:t>
            </a:r>
            <a:r>
              <a:rPr lang="ko-KR" altLang="en-US" sz="800" dirty="0" err="1"/>
              <a:t>시맨틱</a:t>
            </a:r>
            <a:r>
              <a:rPr lang="ko-KR" altLang="en-US" sz="800" dirty="0"/>
              <a:t> 태그로 구조화 연습</a:t>
            </a:r>
            <a:r>
              <a:rPr lang="en-US" altLang="ko-KR" sz="800" dirty="0"/>
              <a:t>&lt;/title&gt;&lt;/head&gt;</a:t>
            </a:r>
          </a:p>
          <a:p>
            <a:pPr defTabSz="180000"/>
            <a:r>
              <a:rPr lang="en-US" altLang="ko-KR" sz="800" b="1" dirty="0"/>
              <a:t>&lt;body&gt;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&lt;header&gt;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&lt;h1&gt;</a:t>
            </a:r>
            <a:r>
              <a:rPr lang="ko-KR" altLang="en-US" sz="800" b="1" dirty="0" err="1">
                <a:solidFill>
                  <a:srgbClr val="0070C0"/>
                </a:solidFill>
              </a:rPr>
              <a:t>볼프강</a:t>
            </a:r>
            <a:r>
              <a:rPr lang="ko-KR" altLang="en-US" sz="800" b="1" dirty="0">
                <a:solidFill>
                  <a:srgbClr val="0070C0"/>
                </a:solidFill>
              </a:rPr>
              <a:t> </a:t>
            </a:r>
            <a:r>
              <a:rPr lang="ko-KR" altLang="en-US" sz="800" b="1" dirty="0" err="1">
                <a:solidFill>
                  <a:srgbClr val="0070C0"/>
                </a:solidFill>
              </a:rPr>
              <a:t>아마데우스</a:t>
            </a:r>
            <a:r>
              <a:rPr lang="ko-KR" altLang="en-US" sz="800" b="1" dirty="0">
                <a:solidFill>
                  <a:srgbClr val="0070C0"/>
                </a:solidFill>
              </a:rPr>
              <a:t> 모차르트</a:t>
            </a:r>
            <a:r>
              <a:rPr lang="en-US" altLang="ko-KR" sz="800" b="1" dirty="0">
                <a:solidFill>
                  <a:srgbClr val="0070C0"/>
                </a:solidFill>
              </a:rPr>
              <a:t>&lt;/h1&gt;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</a:t>
            </a:r>
            <a:r>
              <a:rPr lang="en-US" altLang="ko-KR" sz="800" dirty="0"/>
              <a:t>(1756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en-US" altLang="ko-KR" sz="800" dirty="0"/>
              <a:t>~ 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</a:t>
            </a:r>
            <a:r>
              <a:rPr lang="en-US" altLang="ko-KR" sz="800" dirty="0"/>
              <a:t>)</a:t>
            </a:r>
            <a:r>
              <a:rPr lang="ko-KR" altLang="en-US" sz="800" dirty="0"/>
              <a:t>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태어난 천재적인 오스트리아의 작곡가를 소개한다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&lt;figure&gt;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img</a:t>
            </a:r>
            <a:r>
              <a:rPr lang="en-US" altLang="ko-KR" sz="800" dirty="0"/>
              <a:t> width="140" height="200"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		</a:t>
            </a:r>
            <a:r>
              <a:rPr lang="en-US" altLang="ko-KR" sz="800" dirty="0" err="1" smtClean="0"/>
              <a:t>src</a:t>
            </a:r>
            <a:r>
              <a:rPr lang="en-US" altLang="ko-KR" sz="800" dirty="0"/>
              <a:t>="https://upload.wikimedia.org/</a:t>
            </a:r>
            <a:r>
              <a:rPr lang="en-US" altLang="ko-KR" sz="800" dirty="0" err="1"/>
              <a:t>wikipedia</a:t>
            </a:r>
            <a:r>
              <a:rPr lang="en-US" altLang="ko-KR" sz="800" dirty="0"/>
              <a:t>/commons/thumb/1/1e/Wolfgang-amadeus-mozart_1.jpg/500px-Wolfgang-amadeus-mozart_1.jpg"&gt;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&gt;1770</a:t>
            </a:r>
            <a:r>
              <a:rPr lang="ko-KR" altLang="en-US" sz="800" dirty="0"/>
              <a:t>년대 초상화</a:t>
            </a:r>
            <a:r>
              <a:rPr lang="en-US" altLang="ko-KR" sz="800" dirty="0"/>
              <a:t>&lt;/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&lt;/figure&gt;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&lt;/header&gt;</a:t>
            </a:r>
          </a:p>
          <a:p>
            <a:pPr defTabSz="180000"/>
            <a:r>
              <a:rPr lang="en-US" altLang="ko-KR" sz="800" b="1" dirty="0"/>
              <a:t>	&lt;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목차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</a:p>
          <a:p>
            <a:pPr defTabSz="180000"/>
            <a:r>
              <a:rPr lang="en-US" altLang="ko-KR" sz="800" dirty="0"/>
              <a:t>		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="#life"&gt;</a:t>
            </a:r>
            <a:r>
              <a:rPr lang="ko-KR" altLang="en-US" sz="800" dirty="0"/>
              <a:t>생애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="#death"&gt;</a:t>
            </a:r>
            <a:r>
              <a:rPr lang="ko-KR" altLang="en-US" sz="800" dirty="0"/>
              <a:t>죽음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="#music"&gt;</a:t>
            </a:r>
            <a:r>
              <a:rPr lang="ko-KR" altLang="en-US" sz="800" dirty="0"/>
              <a:t>음악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&lt;section&gt;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&lt;article id="life"&gt;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생애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태어나서</a:t>
            </a:r>
            <a:r>
              <a:rPr lang="en-US" altLang="ko-KR" sz="800" dirty="0"/>
              <a:t>, </a:t>
            </a:r>
            <a:r>
              <a:rPr lang="ko-KR" altLang="en-US" sz="800" dirty="0"/>
              <a:t>궁정 음악가였던 아버지 </a:t>
            </a:r>
          </a:p>
          <a:p>
            <a:pPr defTabSz="180000"/>
            <a:r>
              <a:rPr lang="ko-KR" altLang="en-US" sz="800" dirty="0"/>
              <a:t>			에게 피아노와 바이올린을 배웠고</a:t>
            </a:r>
            <a:r>
              <a:rPr lang="en-US" altLang="ko-KR" sz="800" dirty="0"/>
              <a:t>, </a:t>
            </a:r>
            <a:r>
              <a:rPr lang="ko-KR" altLang="en-US" sz="800" dirty="0" err="1"/>
              <a:t>다섯살</a:t>
            </a:r>
            <a:r>
              <a:rPr lang="ko-KR" altLang="en-US" sz="800" dirty="0"/>
              <a:t> 때 이미 작곡을 하기 시작했으며</a:t>
            </a:r>
            <a:r>
              <a:rPr lang="en-US" altLang="ko-KR" sz="800" dirty="0"/>
              <a:t>, 1764</a:t>
            </a:r>
            <a:r>
              <a:rPr lang="ko-KR" altLang="en-US" sz="800" dirty="0"/>
              <a:t>년에서 </a:t>
            </a:r>
            <a:r>
              <a:rPr lang="en-US" altLang="ko-KR" sz="800" dirty="0"/>
              <a:t>1765</a:t>
            </a:r>
            <a:r>
              <a:rPr lang="ko-KR" altLang="en-US" sz="800" dirty="0"/>
              <a:t>년 사이에 바흐로부터 처음으로 교향곡을 작곡하는 법을 배웠는데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</a:t>
            </a:r>
            <a:r>
              <a:rPr lang="ko-KR" altLang="en-US" sz="800" dirty="0" smtClean="0"/>
              <a:t>이것이 </a:t>
            </a:r>
            <a:r>
              <a:rPr lang="ko-KR" altLang="en-US" sz="800" dirty="0"/>
              <a:t>모차르트가 수많은 교향곡을 남기는 계기가 되었다</a:t>
            </a:r>
            <a:r>
              <a:rPr lang="en-US" altLang="ko-KR" sz="800" dirty="0"/>
              <a:t>. </a:t>
            </a:r>
            <a:r>
              <a:rPr lang="ko-KR" altLang="en-US" sz="800" dirty="0"/>
              <a:t>모차르트는 빈에서 </a:t>
            </a:r>
            <a:r>
              <a:rPr lang="en-US" altLang="ko-KR" sz="800" dirty="0"/>
              <a:t>1784</a:t>
            </a:r>
            <a:r>
              <a:rPr lang="ko-KR" altLang="en-US" sz="800" dirty="0"/>
              <a:t>년에 </a:t>
            </a:r>
            <a:r>
              <a:rPr lang="en-US" altLang="ko-KR" sz="800" dirty="0"/>
              <a:t>14</a:t>
            </a:r>
            <a:r>
              <a:rPr lang="ko-KR" altLang="en-US" sz="800" dirty="0"/>
              <a:t>세인 베토벤을 만나 베토벤을 교육시키는데 전념하기도 했다</a:t>
            </a:r>
            <a:r>
              <a:rPr lang="en-US" altLang="ko-KR" sz="800" dirty="0"/>
              <a:t>.</a:t>
            </a:r>
          </a:p>
          <a:p>
            <a:pPr defTabSz="180000"/>
            <a:r>
              <a:rPr lang="en-US" altLang="ko-KR" sz="800" dirty="0"/>
              <a:t>			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b="1" dirty="0"/>
              <a:t>		&lt;article id="death"&gt;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죽음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 오전 </a:t>
            </a:r>
            <a:r>
              <a:rPr lang="en-US" altLang="ko-KR" sz="800" dirty="0"/>
              <a:t>0</a:t>
            </a:r>
            <a:r>
              <a:rPr lang="ko-KR" altLang="en-US" sz="800" dirty="0"/>
              <a:t>시 </a:t>
            </a:r>
            <a:r>
              <a:rPr lang="en-US" altLang="ko-KR" sz="800" dirty="0"/>
              <a:t>55</a:t>
            </a:r>
            <a:r>
              <a:rPr lang="ko-KR" altLang="en-US" sz="800" dirty="0"/>
              <a:t>분경에 갑자기 병으로 죽었으며 모차르트가 완성하지 못한 작품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	</a:t>
            </a:r>
            <a:r>
              <a:rPr lang="ko-KR" altLang="en-US" sz="800" dirty="0" err="1" smtClean="0"/>
              <a:t>레퀴엠은</a:t>
            </a:r>
            <a:r>
              <a:rPr lang="ko-KR" altLang="en-US" sz="800" dirty="0" smtClean="0"/>
              <a:t> </a:t>
            </a:r>
            <a:r>
              <a:rPr lang="ko-KR" altLang="en-US" sz="800" dirty="0" err="1"/>
              <a:t>프란츠</a:t>
            </a:r>
            <a:r>
              <a:rPr lang="ko-KR" altLang="en-US" sz="800" dirty="0"/>
              <a:t> </a:t>
            </a:r>
            <a:r>
              <a:rPr lang="ko-KR" altLang="en-US" sz="800" dirty="0" err="1"/>
              <a:t>크사버</a:t>
            </a:r>
            <a:r>
              <a:rPr lang="ko-KR" altLang="en-US" sz="800" dirty="0"/>
              <a:t> </a:t>
            </a:r>
            <a:r>
              <a:rPr lang="ko-KR" altLang="en-US" sz="800" dirty="0" err="1"/>
              <a:t>쥐스마이어</a:t>
            </a:r>
            <a:r>
              <a:rPr lang="en-US" altLang="ko-KR" sz="800" dirty="0"/>
              <a:t>(Franz </a:t>
            </a:r>
            <a:r>
              <a:rPr lang="en-US" altLang="ko-KR" sz="800" dirty="0" err="1"/>
              <a:t>Xaver</a:t>
            </a:r>
            <a:r>
              <a:rPr lang="en-US" altLang="ko-KR" sz="800" dirty="0"/>
              <a:t> </a:t>
            </a:r>
            <a:r>
              <a:rPr lang="en-US" altLang="ko-KR" sz="800" dirty="0" err="1"/>
              <a:t>Süssmayr</a:t>
            </a:r>
            <a:r>
              <a:rPr lang="en-US" altLang="ko-KR" sz="800" dirty="0"/>
              <a:t>)</a:t>
            </a:r>
            <a:r>
              <a:rPr lang="ko-KR" altLang="en-US" sz="800" dirty="0"/>
              <a:t>가 완성시켰다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	&lt;/article&gt;</a:t>
            </a:r>
          </a:p>
          <a:p>
            <a:pPr defTabSz="180000"/>
            <a:r>
              <a:rPr lang="en-US" altLang="ko-KR" sz="800" b="1" dirty="0"/>
              <a:t>		&lt;article id="music"&gt;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음악</a:t>
            </a:r>
            <a:r>
              <a:rPr lang="en-US" altLang="ko-KR" sz="800" b="1" dirty="0">
                <a:solidFill>
                  <a:srgbClr val="0070C0"/>
                </a:solidFill>
              </a:rPr>
              <a:t>&lt;/h2&gt;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오페라</a:t>
            </a:r>
            <a:r>
              <a:rPr lang="en-US" altLang="ko-KR" sz="800" dirty="0"/>
              <a:t>, </a:t>
            </a:r>
            <a:r>
              <a:rPr lang="ko-KR" altLang="en-US" sz="800" dirty="0"/>
              <a:t>교향곡</a:t>
            </a:r>
            <a:r>
              <a:rPr lang="en-US" altLang="ko-KR" sz="800" dirty="0"/>
              <a:t>, </a:t>
            </a:r>
            <a:r>
              <a:rPr lang="ko-KR" altLang="en-US" sz="800" dirty="0"/>
              <a:t>행진곡</a:t>
            </a:r>
            <a:r>
              <a:rPr lang="en-US" altLang="ko-KR" sz="800" dirty="0"/>
              <a:t>, </a:t>
            </a:r>
            <a:r>
              <a:rPr lang="ko-KR" altLang="en-US" sz="800" dirty="0"/>
              <a:t>관현악용 무곡</a:t>
            </a:r>
            <a:r>
              <a:rPr lang="en-US" altLang="ko-KR" sz="800" dirty="0"/>
              <a:t>, </a:t>
            </a:r>
            <a:r>
              <a:rPr lang="ko-KR" altLang="en-US" sz="800" dirty="0"/>
              <a:t>피아노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바이올린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교회용 성악곡</a:t>
            </a:r>
            <a:r>
              <a:rPr lang="en-US" altLang="ko-KR" sz="800" dirty="0"/>
              <a:t>, </a:t>
            </a:r>
            <a:r>
              <a:rPr lang="ko-KR" altLang="en-US" sz="800" dirty="0"/>
              <a:t>칸타타</a:t>
            </a:r>
            <a:r>
              <a:rPr lang="en-US" altLang="ko-KR" sz="800" dirty="0"/>
              <a:t>, </a:t>
            </a:r>
            <a:r>
              <a:rPr lang="ko-KR" altLang="en-US" sz="800" dirty="0"/>
              <a:t>미사곡 등 다양한 장르를 아우르며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600 </a:t>
            </a:r>
            <a:r>
              <a:rPr lang="ko-KR" altLang="en-US" sz="800" dirty="0" err="1"/>
              <a:t>여곡을</a:t>
            </a:r>
            <a:r>
              <a:rPr lang="ko-KR" altLang="en-US" sz="800" dirty="0"/>
              <a:t> 작곡하여 후대에 남겼다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&lt;/section&gt;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&lt;aside id="legend"&gt;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&lt;h3&gt;</a:t>
            </a:r>
            <a:r>
              <a:rPr lang="ko-KR" altLang="en-US" sz="800" b="1" dirty="0">
                <a:solidFill>
                  <a:srgbClr val="0070C0"/>
                </a:solidFill>
              </a:rPr>
              <a:t>모차르트의 죽음에 얽힌 전설</a:t>
            </a:r>
            <a:r>
              <a:rPr lang="en-US" altLang="ko-KR" sz="800" b="1" dirty="0">
                <a:solidFill>
                  <a:srgbClr val="0070C0"/>
                </a:solidFill>
              </a:rPr>
              <a:t>&lt;/h3&gt;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모차르트의 장례식 날 비가 오고 천둥이 쳤다고 하나 </a:t>
            </a:r>
            <a:r>
              <a:rPr lang="en-US" altLang="ko-KR" sz="800" dirty="0"/>
              <a:t>New Groove</a:t>
            </a:r>
            <a:r>
              <a:rPr lang="ko-KR" altLang="en-US" sz="800" dirty="0"/>
              <a:t>에 따르면 사실은 구름 한 점 없는 쾌청한 날이었다고 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&lt;/aside&gt;	</a:t>
            </a:r>
          </a:p>
          <a:p>
            <a:pPr defTabSz="180000"/>
            <a:r>
              <a:rPr lang="en-US" altLang="ko-KR" sz="800" b="1" dirty="0"/>
              <a:t>	&lt;footer&gt;</a:t>
            </a:r>
          </a:p>
          <a:p>
            <a:pPr defTabSz="180000"/>
            <a:r>
              <a:rPr lang="en-US" altLang="ko-KR" sz="800" dirty="0"/>
              <a:t>		&lt;p&gt;2017</a:t>
            </a:r>
            <a:r>
              <a:rPr lang="ko-KR" altLang="en-US" sz="800" dirty="0"/>
              <a:t>년 </a:t>
            </a:r>
            <a:r>
              <a:rPr lang="en-US" altLang="ko-KR" sz="800" dirty="0"/>
              <a:t>10</a:t>
            </a:r>
            <a:r>
              <a:rPr lang="ko-KR" altLang="en-US" sz="800" dirty="0"/>
              <a:t>월 </a:t>
            </a:r>
            <a:r>
              <a:rPr lang="en-US" altLang="ko-KR" sz="800" dirty="0"/>
              <a:t>7</a:t>
            </a:r>
            <a:r>
              <a:rPr lang="ko-KR" altLang="en-US" sz="800" dirty="0"/>
              <a:t>일 작성</a:t>
            </a:r>
            <a:r>
              <a:rPr lang="en-US" altLang="ko-KR" sz="800" dirty="0"/>
              <a:t>, </a:t>
            </a:r>
            <a:r>
              <a:rPr lang="ko-KR" altLang="en-US" sz="800" dirty="0" err="1"/>
              <a:t>위키피디어</a:t>
            </a:r>
            <a:r>
              <a:rPr lang="ko-KR" altLang="en-US" sz="800" dirty="0"/>
              <a:t> 참고</a:t>
            </a:r>
            <a:r>
              <a:rPr lang="en-US" altLang="ko-KR" sz="800" dirty="0"/>
              <a:t>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&lt;/footer&gt;</a:t>
            </a:r>
          </a:p>
          <a:p>
            <a:pPr defTabSz="180000"/>
            <a:r>
              <a:rPr lang="en-US" altLang="ko-KR" sz="800" b="1" dirty="0"/>
              <a:t>&lt;/body</a:t>
            </a:r>
            <a:r>
              <a:rPr lang="en-US" altLang="ko-KR" sz="800" b="1" dirty="0" smtClean="0"/>
              <a:t>&gt;</a:t>
            </a:r>
          </a:p>
          <a:p>
            <a:pPr defTabSz="180000"/>
            <a:r>
              <a:rPr lang="en-US" altLang="ko-KR" sz="800" dirty="0" smtClean="0"/>
              <a:t>&lt;/</a:t>
            </a:r>
            <a:r>
              <a:rPr lang="en-US" altLang="ko-KR" sz="800" dirty="0"/>
              <a:t>html&gt;</a:t>
            </a:r>
            <a:endParaRPr lang="ko-KR" altLang="en-US" sz="800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084168" y="217183"/>
            <a:ext cx="2520280" cy="679450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HTML5 </a:t>
            </a:r>
            <a:r>
              <a:rPr lang="ko-KR" altLang="en-US" sz="1600" dirty="0">
                <a:solidFill>
                  <a:schemeClr val="bg1"/>
                </a:solidFill>
              </a:rPr>
              <a:t>문서 구조화 </a:t>
            </a:r>
            <a:r>
              <a:rPr lang="ko-KR" altLang="en-US" sz="1600" dirty="0" smtClean="0">
                <a:solidFill>
                  <a:schemeClr val="bg1"/>
                </a:solidFill>
              </a:rPr>
              <a:t>연습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en-US" altLang="ko-KR" sz="1600" dirty="0" smtClean="0">
                <a:solidFill>
                  <a:schemeClr val="bg1"/>
                </a:solidFill>
              </a:rPr>
              <a:t>– HTML </a:t>
            </a:r>
            <a:r>
              <a:rPr lang="ko-KR" altLang="en-US" sz="1600" dirty="0" smtClean="0">
                <a:solidFill>
                  <a:schemeClr val="bg1"/>
                </a:solidFill>
              </a:rPr>
              <a:t>텍스트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836712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머리말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15020" y="1943500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목차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79735" y="29612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84089" y="38151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79735" y="4405734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33255" y="5157192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노트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7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&lt;figure&gt;</a:t>
            </a:r>
          </a:p>
          <a:p>
            <a:pPr lvl="2"/>
            <a:r>
              <a:rPr lang="ko-KR" altLang="en-US" dirty="0" smtClean="0"/>
              <a:t>책이나 보고서 등 본문에 삽입하는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코드 등을 통상적으로 ‘그림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 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&lt;details&gt;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&lt;summary&gt;</a:t>
            </a:r>
          </a:p>
          <a:p>
            <a:pPr lvl="2"/>
            <a:r>
              <a:rPr lang="en-US" altLang="ko-KR" dirty="0" smtClean="0"/>
              <a:t>&lt;details&gt;</a:t>
            </a:r>
            <a:r>
              <a:rPr lang="ko-KR" altLang="en-US" dirty="0" smtClean="0"/>
              <a:t>는 상세 정보를 담는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&lt;summary&gt;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&lt;details&gt;</a:t>
            </a:r>
            <a:r>
              <a:rPr lang="ko-KR" altLang="en-US" dirty="0" smtClean="0"/>
              <a:t>로 구성되는 블록의 제목 표현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&lt;mark&gt;</a:t>
            </a:r>
          </a:p>
          <a:p>
            <a:pPr lvl="2"/>
            <a:r>
              <a:rPr lang="ko-KR" altLang="en-US" dirty="0" smtClean="0"/>
              <a:t>중요한 텍스트임을 표시</a:t>
            </a:r>
          </a:p>
          <a:p>
            <a:pPr lvl="1"/>
            <a:r>
              <a:rPr lang="en-US" altLang="ko-KR" dirty="0" smtClean="0"/>
              <a:t>&lt;time&gt;</a:t>
            </a:r>
          </a:p>
          <a:p>
            <a:pPr lvl="2"/>
            <a:r>
              <a:rPr lang="ko-KR" altLang="en-US" dirty="0" smtClean="0"/>
              <a:t>텍스트의 내용이 시간임을 표시</a:t>
            </a:r>
          </a:p>
          <a:p>
            <a:pPr lvl="1"/>
            <a:r>
              <a:rPr lang="en-US" altLang="ko-KR" dirty="0" smtClean="0"/>
              <a:t>&lt;meter&gt;</a:t>
            </a:r>
          </a:p>
          <a:p>
            <a:pPr lvl="2"/>
            <a:r>
              <a:rPr lang="ko-KR" altLang="en-US" dirty="0" smtClean="0"/>
              <a:t>주어진 범위나 </a:t>
            </a:r>
            <a:r>
              <a:rPr lang="en-US" altLang="ko-KR" dirty="0" smtClean="0"/>
              <a:t>%</a:t>
            </a:r>
            <a:r>
              <a:rPr lang="ko-KR" altLang="en-US" dirty="0" smtClean="0"/>
              <a:t>의 데이터 량 표시</a:t>
            </a:r>
          </a:p>
          <a:p>
            <a:pPr lvl="1"/>
            <a:r>
              <a:rPr lang="en-US" altLang="ko-KR" dirty="0" smtClean="0"/>
              <a:t>&lt;progress&gt;</a:t>
            </a:r>
          </a:p>
          <a:p>
            <a:pPr lvl="2"/>
            <a:r>
              <a:rPr lang="ko-KR" altLang="en-US" dirty="0" smtClean="0"/>
              <a:t>작업의 진행 정도 표시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0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3-2 &lt;figure&gt; </a:t>
            </a:r>
            <a:r>
              <a:rPr lang="ko-KR" altLang="en-US" dirty="0"/>
              <a:t>태그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4104455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&lt;figure id="1-1"&gt;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alert() </a:t>
            </a:r>
            <a:r>
              <a:rPr lang="ko-KR" altLang="en-US" sz="1200" dirty="0"/>
              <a:t>함수 활용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&lt;code&gt;function f() { alert("</a:t>
            </a:r>
            <a:r>
              <a:rPr lang="ko-KR" altLang="en-US" sz="1200" dirty="0"/>
              <a:t>경고합니다</a:t>
            </a:r>
            <a:r>
              <a:rPr lang="en-US" altLang="ko-KR" sz="1200" dirty="0"/>
              <a:t>"); }&lt;/code&gt;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&lt;small&gt;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&lt;small&gt;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media/alert.png</a:t>
            </a:r>
            <a:r>
              <a:rPr lang="en-US" altLang="ko-KR" sz="1200" dirty="0"/>
              <a:t>" alt="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figure&gt;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35018" y="3798539"/>
            <a:ext cx="3880997" cy="16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en-US" altLang="ko-KR" sz="1200" dirty="0">
                <a:solidFill>
                  <a:schemeClr val="tx1"/>
                </a:solidFill>
              </a:rPr>
              <a:t>alert()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 활용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&lt;code&gt;function </a:t>
            </a:r>
            <a:r>
              <a:rPr lang="en-US" altLang="ko-KR" sz="1200" dirty="0">
                <a:solidFill>
                  <a:schemeClr val="tx1"/>
                </a:solidFill>
              </a:rPr>
              <a:t>f() { alert("</a:t>
            </a:r>
            <a:r>
              <a:rPr lang="ko-KR" altLang="en-US" sz="1200" dirty="0">
                <a:solidFill>
                  <a:schemeClr val="tx1"/>
                </a:solidFill>
              </a:rPr>
              <a:t>경고합니다</a:t>
            </a:r>
            <a:r>
              <a:rPr lang="en-US" altLang="ko-KR" sz="1200" dirty="0">
                <a:solidFill>
                  <a:schemeClr val="tx1"/>
                </a:solidFill>
              </a:rPr>
              <a:t>"); </a:t>
            </a:r>
            <a:r>
              <a:rPr lang="en-US" altLang="ko-KR" sz="1200" dirty="0" smtClean="0">
                <a:solidFill>
                  <a:schemeClr val="tx1"/>
                </a:solidFill>
              </a:rPr>
              <a:t>}&lt;/</a:t>
            </a:r>
            <a:r>
              <a:rPr lang="en-US" altLang="ko-KR" sz="1200" dirty="0">
                <a:solidFill>
                  <a:schemeClr val="tx1"/>
                </a:solidFill>
              </a:rPr>
              <a:t>code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>
                <a:solidFill>
                  <a:schemeClr val="tx1"/>
                </a:solidFill>
              </a:rPr>
              <a:t>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hr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&lt;small&gt;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smtClean="0">
                <a:solidFill>
                  <a:schemeClr val="tx1"/>
                </a:solidFill>
              </a:rPr>
              <a:t>&lt;/small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</a:rPr>
              <a:t>="</a:t>
            </a:r>
            <a:r>
              <a:rPr lang="en-US" altLang="ko-KR" sz="1200" dirty="0" smtClean="0">
                <a:solidFill>
                  <a:schemeClr val="tx1"/>
                </a:solidFill>
              </a:rPr>
              <a:t>media/alert.png</a:t>
            </a:r>
            <a:r>
              <a:rPr lang="en-US" altLang="ko-KR" sz="1200" dirty="0">
                <a:solidFill>
                  <a:schemeClr val="tx1"/>
                </a:solidFill>
              </a:rPr>
              <a:t>" alt="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&lt;/pre&gt;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36325" y="2276872"/>
            <a:ext cx="2879861" cy="3794448"/>
            <a:chOff x="5436326" y="1988840"/>
            <a:chExt cx="2879861" cy="3794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6326" y="1988840"/>
              <a:ext cx="2879861" cy="3794448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508972" y="3284984"/>
              <a:ext cx="2735436" cy="2160240"/>
            </a:xfrm>
            <a:prstGeom prst="roundRect">
              <a:avLst>
                <a:gd name="adj" fmla="val 6492"/>
              </a:avLst>
            </a:prstGeom>
            <a:noFill/>
            <a:ln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09600" y="1362744"/>
            <a:ext cx="792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alert()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함수에 대한 설명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실행 결과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하나의 그림으로 블록화하기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&lt;figure&gt;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사용한 예를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flipV="1">
            <a:off x="4211844" y="3762748"/>
            <a:ext cx="1584292" cy="131358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4427982" y="5058892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54" y="1511184"/>
            <a:ext cx="2808313" cy="24603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9714" y="2316107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Q </a:t>
            </a:r>
            <a:r>
              <a:rPr lang="en-US" altLang="ko-KR" sz="1200" dirty="0" smtClean="0"/>
              <a:t>&amp;amp; </a:t>
            </a:r>
            <a:r>
              <a:rPr lang="en-US" altLang="ko-KR" sz="1200" dirty="0"/>
              <a:t>A </a:t>
            </a:r>
            <a:r>
              <a:rPr lang="ko-KR" altLang="en-US" sz="1200" dirty="0"/>
              <a:t>리스트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</a:t>
            </a:r>
            <a:r>
              <a:rPr lang="en-US" altLang="ko-KR" sz="1200" b="1" dirty="0"/>
              <a:t>&lt;summary&gt;Question 1&lt;/summary&gt;</a:t>
            </a:r>
          </a:p>
          <a:p>
            <a:pPr defTabSz="180000"/>
            <a:r>
              <a:rPr lang="ko-KR" altLang="en-US" sz="1200" dirty="0"/>
              <a:t>   </a:t>
            </a:r>
            <a:r>
              <a:rPr lang="en-US" altLang="ko-KR" sz="1200" dirty="0"/>
              <a:t>&lt;p&gt;</a:t>
            </a:r>
            <a:r>
              <a:rPr lang="ko-KR" altLang="en-US" sz="1200" dirty="0"/>
              <a:t>웹 개발자가 알아야 하는 언어 </a:t>
            </a:r>
            <a:r>
              <a:rPr lang="en-US" altLang="ko-KR" sz="1200" dirty="0"/>
              <a:t>3 </a:t>
            </a:r>
            <a:r>
              <a:rPr lang="ko-KR" altLang="en-US" sz="1200" dirty="0"/>
              <a:t>가지</a:t>
            </a:r>
            <a:r>
              <a:rPr lang="en-US" altLang="ko-KR" sz="1200" dirty="0"/>
              <a:t>?&lt;/p&gt;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&lt;summary&gt;Answer 1&lt;/summary&gt;</a:t>
            </a:r>
          </a:p>
          <a:p>
            <a:pPr defTabSz="180000"/>
            <a:r>
              <a:rPr lang="en-US" altLang="ko-KR" sz="1200" dirty="0"/>
              <a:t>   &lt;p&gt;HTML5, CSS, 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5508104" y="3154834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412" y="4014523"/>
            <a:ext cx="3865388" cy="73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&lt;details&gt;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b="1" dirty="0">
                <a:solidFill>
                  <a:schemeClr val="tx1"/>
                </a:solidFill>
              </a:rPr>
              <a:t>&lt;summary&gt;Question 1&lt;/summary&gt;</a:t>
            </a:r>
          </a:p>
          <a:p>
            <a:pPr defTabSz="180000"/>
            <a:r>
              <a:rPr lang="ko-KR" altLang="en-US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chemeClr val="tx1"/>
                </a:solidFill>
              </a:rPr>
              <a:t>&lt;p&gt;</a:t>
            </a:r>
            <a:r>
              <a:rPr lang="ko-KR" altLang="en-US" sz="1200" dirty="0">
                <a:solidFill>
                  <a:schemeClr val="tx1"/>
                </a:solidFill>
              </a:rPr>
              <a:t>웹 개발자가 알아야 하는 언어 </a:t>
            </a:r>
            <a:r>
              <a:rPr lang="en-US" altLang="ko-KR" sz="1200" dirty="0">
                <a:solidFill>
                  <a:schemeClr val="tx1"/>
                </a:solidFill>
              </a:rPr>
              <a:t>3 </a:t>
            </a:r>
            <a:r>
              <a:rPr lang="ko-KR" altLang="en-US" sz="1200" dirty="0">
                <a:solidFill>
                  <a:schemeClr val="tx1"/>
                </a:solidFill>
              </a:rPr>
              <a:t>가지</a:t>
            </a:r>
            <a:r>
              <a:rPr lang="en-US" altLang="ko-KR" sz="1200" dirty="0">
                <a:solidFill>
                  <a:schemeClr val="tx1"/>
                </a:solidFill>
              </a:rPr>
              <a:t>?&lt;/p&gt;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&lt;/details&gt;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93320" y="3147923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핸들을 클릭하면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아래와 같이 상세 정보가 펼쳐짐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>
            <a:off x="5404731" y="5443246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10" idx="1"/>
          </p:cNvCxnSpPr>
          <p:nvPr/>
        </p:nvCxnSpPr>
        <p:spPr>
          <a:xfrm>
            <a:off x="4499992" y="4746532"/>
            <a:ext cx="904739" cy="94874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3" y="3745807"/>
            <a:ext cx="2808312" cy="29487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1967" y="1337253"/>
            <a:ext cx="4822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details&gt;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Q&amp;A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리스트를 만든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사례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사용자가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핸들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▶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을 클릭하여 항목을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보거나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숨길 수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66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7087" y="2238895"/>
            <a:ext cx="457200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내일 </a:t>
            </a:r>
            <a:r>
              <a:rPr lang="en-US" altLang="ko-KR" sz="1200" b="1" dirty="0"/>
              <a:t>&lt;mark&gt;HTML5 </a:t>
            </a:r>
            <a:r>
              <a:rPr lang="ko-KR" altLang="en-US" sz="1200" b="1" dirty="0"/>
              <a:t>시험</a:t>
            </a:r>
            <a:r>
              <a:rPr lang="en-US" altLang="ko-KR" sz="1200" b="1" dirty="0"/>
              <a:t>&lt;/mark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시간은 </a:t>
            </a:r>
            <a:r>
              <a:rPr lang="en-US" altLang="ko-KR" sz="1200" b="1" dirty="0"/>
              <a:t>&lt;time&gt;09:00&lt;/time&gt;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smtClean="0"/>
              <a:t>난이도 </a:t>
            </a:r>
            <a:r>
              <a:rPr lang="en-US" altLang="ko-KR" sz="1200" b="1" dirty="0"/>
              <a:t>&lt;meter value</a:t>
            </a:r>
            <a:r>
              <a:rPr lang="en-US" altLang="ko-KR" sz="1200" b="1"/>
              <a:t>="0.8" max</a:t>
            </a:r>
            <a:r>
              <a:rPr lang="en-US" altLang="ko-KR" sz="1200" b="1" smtClean="0"/>
              <a:t>="</a:t>
            </a:r>
            <a:r>
              <a:rPr lang="en-US" altLang="ko-KR" sz="1200" b="1"/>
              <a:t>1.0</a:t>
            </a:r>
            <a:r>
              <a:rPr lang="en-US" altLang="ko-KR" sz="1200" b="1" smtClean="0"/>
              <a:t>"&gt;</a:t>
            </a:r>
            <a:r>
              <a:rPr lang="en-US" altLang="ko-KR" sz="1200" b="1" dirty="0" smtClean="0"/>
              <a:t>80</a:t>
            </a:r>
            <a:r>
              <a:rPr lang="en-US" altLang="ko-KR" sz="1200" b="1" dirty="0"/>
              <a:t>%&lt;/meter&gt;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자료 </a:t>
            </a:r>
            <a:r>
              <a:rPr lang="ko-KR" altLang="en-US" sz="1200" dirty="0" err="1" smtClean="0"/>
              <a:t>업로딩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20%)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progress value="2" max="10"&gt;&lt;/progress&gt;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3–4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06144" y="2265516"/>
            <a:ext cx="2553260" cy="3020367"/>
            <a:chOff x="4644008" y="1844824"/>
            <a:chExt cx="2553260" cy="30203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4008" y="1844824"/>
              <a:ext cx="2413792" cy="3020367"/>
            </a:xfrm>
            <a:prstGeom prst="rect">
              <a:avLst/>
            </a:prstGeom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6059411" y="3251663"/>
              <a:ext cx="672829" cy="202590"/>
            </a:xfrm>
            <a:prstGeom prst="wedgeRoundRectCallout">
              <a:avLst>
                <a:gd name="adj1" fmla="val -72279"/>
                <a:gd name="adj2" fmla="val 494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&lt;mark&gt;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6104820" y="3545889"/>
              <a:ext cx="699428" cy="202590"/>
            </a:xfrm>
            <a:prstGeom prst="wedgeRoundRectCallout">
              <a:avLst>
                <a:gd name="adj1" fmla="val -98740"/>
                <a:gd name="adj2" fmla="val 369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&lt;time&gt;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430622" y="3781125"/>
              <a:ext cx="766646" cy="202590"/>
            </a:xfrm>
            <a:prstGeom prst="wedgeRoundRectCallout">
              <a:avLst>
                <a:gd name="adj1" fmla="val -105369"/>
                <a:gd name="adj2" fmla="val 2437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&lt;meter&gt;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4778833" y="4491245"/>
              <a:ext cx="992253" cy="202590"/>
            </a:xfrm>
            <a:prstGeom prst="wedgeRoundRectCallout">
              <a:avLst>
                <a:gd name="adj1" fmla="val 35991"/>
                <a:gd name="adj2" fmla="val -105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&lt;progress&gt;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67544" y="1376232"/>
            <a:ext cx="786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가지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인라인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시맨틱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태그의 사용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&lt;mark&gt;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텍스트는 브라우저에 따라 다르게 표현되며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크롬에서는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노란색 배경으로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906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에서 제거된 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1700808"/>
            <a:ext cx="66967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다음 태그들은 문서의 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시맨틱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구조를 저해한다는 이유로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HTML5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에서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제거됨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big&gt;, &lt;center&gt;,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dir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&lt;font&gt;,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&lt;u&gt;,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xmp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&lt;acronym&gt;, &lt;applet&gt;,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basefont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&lt;frame&gt;, &lt;frameset&gt;,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noframes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&lt;strike&gt;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사용자 입력을 받는 폼</a:t>
            </a:r>
            <a:endParaRPr lang="en-US" altLang="ko-KR" dirty="0" smtClean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쇼핑 등</a:t>
            </a:r>
            <a:endParaRPr lang="en-US" altLang="ko-KR" dirty="0"/>
          </a:p>
          <a:p>
            <a:r>
              <a:rPr lang="ko-KR" altLang="en-US" dirty="0" smtClean="0"/>
              <a:t>폼 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폼을 만드는 다양한 태그</a:t>
            </a:r>
            <a:endParaRPr lang="en-US" altLang="ko-KR" dirty="0" smtClean="0"/>
          </a:p>
          <a:p>
            <a:pPr lvl="1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76872"/>
            <a:ext cx="307010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652120" y="3356992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603597" y="5229200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4869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58873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016" y="4437112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16016" y="4026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전형적인 구조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4237616" cy="525706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4932040" y="1857787"/>
            <a:ext cx="1008112" cy="1251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644008" y="1641763"/>
            <a:ext cx="288032" cy="2160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29296" y="174719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장 제목</a:t>
            </a:r>
            <a:endParaRPr lang="ko-KR" altLang="en-US" sz="10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698728" y="1607894"/>
            <a:ext cx="241424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9296" y="148478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페이지 번호</a:t>
            </a:r>
            <a:endParaRPr lang="ko-KR" altLang="en-US" sz="10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059832" y="3216647"/>
            <a:ext cx="28803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9296" y="307210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소제목</a:t>
            </a:r>
            <a:endParaRPr lang="ko-KR" altLang="en-US" sz="1000" b="1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788025" y="3534352"/>
            <a:ext cx="115212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29296" y="339880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본문 텍스트</a:t>
            </a:r>
            <a:endParaRPr lang="ko-KR" altLang="en-US" sz="1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29296" y="558270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설명 섹션</a:t>
            </a:r>
            <a:endParaRPr lang="ko-KR" altLang="en-US" sz="1000" b="1" dirty="0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5292081" y="5712350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292080" y="5301208"/>
            <a:ext cx="0" cy="4111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61169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그림</a:t>
            </a:r>
            <a:endParaRPr lang="ko-KR" altLang="en-US" sz="1000" b="1" dirty="0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302937" y="6246602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716016" y="6246602"/>
            <a:ext cx="5869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3638" y="40383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문단</a:t>
            </a:r>
            <a:endParaRPr lang="ko-KR" altLang="en-US" sz="1000" b="1" dirty="0"/>
          </a:p>
        </p:txBody>
      </p:sp>
      <p:cxnSp>
        <p:nvCxnSpPr>
          <p:cNvPr id="24" name="직선 연결선 23"/>
          <p:cNvCxnSpPr>
            <a:stCxn id="23" idx="1"/>
            <a:endCxn id="9" idx="2"/>
          </p:cNvCxnSpPr>
          <p:nvPr/>
        </p:nvCxnSpPr>
        <p:spPr>
          <a:xfrm flipH="1">
            <a:off x="5744447" y="4161465"/>
            <a:ext cx="28919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대괄호 8"/>
          <p:cNvSpPr/>
          <p:nvPr/>
        </p:nvSpPr>
        <p:spPr>
          <a:xfrm>
            <a:off x="5698728" y="3957826"/>
            <a:ext cx="45719" cy="407278"/>
          </a:xfrm>
          <a:prstGeom prst="rightBracke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0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772816"/>
            <a:ext cx="2994673" cy="24815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간단한 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844824"/>
            <a:ext cx="439248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&lt;form name="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" method="get"&gt;</a:t>
            </a:r>
          </a:p>
          <a:p>
            <a:pPr defTabSz="180000"/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&lt;input type="text" size="15" value=""&gt;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&lt;input type="password" size="15" value=""&gt;</a:t>
            </a:r>
          </a:p>
          <a:p>
            <a:pPr defTabSz="180000"/>
            <a:r>
              <a:rPr lang="en-US" altLang="ko-KR" sz="1200" b="1" dirty="0" smtClean="0"/>
              <a:t>				 &lt;</a:t>
            </a:r>
            <a:r>
              <a:rPr lang="en-US" altLang="ko-KR" sz="1200" b="1" dirty="0"/>
              <a:t>input </a:t>
            </a:r>
            <a:r>
              <a:rPr lang="en-US" altLang="ko-KR" sz="1200" b="1" dirty="0" smtClean="0"/>
              <a:t>type="submit" </a:t>
            </a:r>
            <a:r>
              <a:rPr lang="en-US" altLang="ko-KR" sz="1200" b="1" dirty="0"/>
              <a:t>value="</a:t>
            </a:r>
            <a:r>
              <a:rPr lang="ko-KR" altLang="en-US" sz="1200" b="1" dirty="0"/>
              <a:t>완료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4166601" y="2913994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950372" y="3490936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031484" y="3717032"/>
            <a:ext cx="4636860" cy="860804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폼 작성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폼 태그</a:t>
            </a:r>
            <a:r>
              <a:rPr lang="en-US" altLang="ko-KR" dirty="0" smtClean="0"/>
              <a:t> &lt;form&gt; </a:t>
            </a:r>
            <a:r>
              <a:rPr lang="ko-KR" altLang="en-US" dirty="0" smtClean="0"/>
              <a:t>태그로 둘러싸는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폼의 이름 지정</a:t>
            </a:r>
          </a:p>
          <a:p>
            <a:pPr lvl="1"/>
            <a:r>
              <a:rPr lang="en-US" altLang="ko-KR" dirty="0" smtClean="0"/>
              <a:t>action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 데이터를 처리할 웹 서버 응용프로그램의 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submit </a:t>
            </a:r>
            <a:r>
              <a:rPr lang="ko-KR" altLang="en-US" dirty="0" smtClean="0"/>
              <a:t>버튼이 눌리면 브라우저는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에 지정된 웹 서버 응용프로그램 실행 요청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 응용프로그램은 </a:t>
            </a:r>
            <a:r>
              <a:rPr lang="en-US" altLang="ko-KR" dirty="0" smtClean="0"/>
              <a:t>Java, JSP, PHP, C/C++ </a:t>
            </a:r>
            <a:r>
              <a:rPr lang="ko-KR" altLang="en-US" dirty="0" smtClean="0"/>
              <a:t>등 다양한 언어로 작성</a:t>
            </a:r>
          </a:p>
          <a:p>
            <a:pPr lvl="1"/>
            <a:r>
              <a:rPr lang="en-US" altLang="ko-KR" dirty="0" smtClean="0"/>
              <a:t>method </a:t>
            </a:r>
            <a:r>
              <a:rPr lang="ko-KR" altLang="en-US" dirty="0" smtClean="0"/>
              <a:t>속성</a:t>
            </a:r>
          </a:p>
          <a:p>
            <a:pPr lvl="2"/>
            <a:r>
              <a:rPr lang="ko-KR" altLang="en-US" dirty="0" smtClean="0"/>
              <a:t>폼 데이터를 웹 서버로 전송하는 형식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대표적인 전송 방식 </a:t>
            </a:r>
            <a:r>
              <a:rPr lang="en-US" altLang="ko-KR" dirty="0" smtClean="0"/>
              <a:t>: GET, POST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8000" y="1844824"/>
            <a:ext cx="4888296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name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fo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 action=“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x.jsp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 method=“get”&gt;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&lt;form&gt;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775848" cy="30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검색 </a:t>
            </a:r>
            <a:r>
              <a:rPr lang="ko-KR" altLang="en-US" dirty="0" smtClean="0"/>
              <a:t>사례로 폼 전송 과정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411336"/>
            <a:ext cx="7191845" cy="3877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❶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사이트에 접속한다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8915" y="1886009"/>
            <a:ext cx="6406752" cy="142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창을 포함하는 폼 코드는 다음과 같다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sform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action="https://search.naver.com/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method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type="submit“ value="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599" y="3401242"/>
            <a:ext cx="7191845" cy="9383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창에 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Elvis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“검색” 버튼을 누르면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action=“https://search.naver.com/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참고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search.naver.com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 접속하여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응용프로그램의 실행을 요구해야 한다는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것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" y="4582869"/>
            <a:ext cx="72130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❷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창에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‘Elvis’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입력하고 검색 버튼을 누르면 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 응용프로그램에 보낼 폼 데이터를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만든다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dirty="0"/>
              <a:t>https://</a:t>
            </a:r>
            <a:r>
              <a:rPr lang="en-US" altLang="ko-KR" sz="1200" b="1" dirty="0" smtClean="0"/>
              <a:t>search.naver.com/</a:t>
            </a:r>
            <a:r>
              <a:rPr lang="en-US" altLang="ko-KR" sz="1200" b="1" dirty="0" err="1" smtClean="0"/>
              <a:t>search.naver</a:t>
            </a:r>
            <a:r>
              <a:rPr lang="en-US" altLang="ko-KR" sz="1200" b="1" dirty="0" smtClean="0"/>
              <a:t>?... query=Elvis ...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599296" y="541003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❸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search.naver.com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접속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실행 요청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query=Elvis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전달한다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296" y="587586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❹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응용프로그램이 실행되고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1" y="6341693"/>
            <a:ext cx="7213063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❺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검색 결과를 화면에 출력한다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02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316500" y="116632"/>
            <a:ext cx="4271724" cy="6720595"/>
            <a:chOff x="2316500" y="116632"/>
            <a:chExt cx="4271724" cy="67205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6500" y="116632"/>
              <a:ext cx="4269105" cy="294894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406" y="3113904"/>
              <a:ext cx="4254818" cy="372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9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요소의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5"/>
            <a:ext cx="7128792" cy="51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텍스트 입력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&lt;input type="text"&gt;</a:t>
            </a:r>
          </a:p>
          <a:p>
            <a:pPr lvl="1"/>
            <a:r>
              <a:rPr lang="ko-KR" altLang="en-US" dirty="0" smtClean="0"/>
              <a:t>한 줄 짜리 입력 창</a:t>
            </a:r>
            <a:endParaRPr lang="en-US" altLang="ko-KR" dirty="0" smtClean="0"/>
          </a:p>
          <a:p>
            <a:r>
              <a:rPr lang="en-US" altLang="ko-KR" dirty="0" smtClean="0"/>
              <a:t>&lt;input type=“password”&gt;</a:t>
            </a:r>
          </a:p>
          <a:p>
            <a:pPr lvl="1"/>
            <a:r>
              <a:rPr lang="ko-KR" altLang="en-US" dirty="0" smtClean="0"/>
              <a:t>암호 입력 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입력 문자 대신 </a:t>
            </a:r>
            <a:r>
              <a:rPr lang="en-US" altLang="ko-KR" dirty="0" smtClean="0"/>
              <a:t>‘*’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다른 글자로 출력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여러 줄 입력 창</a:t>
            </a:r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816042" y="1343508"/>
            <a:ext cx="3954894" cy="2186406"/>
            <a:chOff x="2361965" y="1782682"/>
            <a:chExt cx="3954894" cy="21864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3563888" y="3961962"/>
            <a:ext cx="5288714" cy="2286137"/>
            <a:chOff x="2915816" y="4070616"/>
            <a:chExt cx="5288714" cy="22861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5830621" y="5013176"/>
            <a:ext cx="30219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- OFF : </a:t>
            </a:r>
            <a:r>
              <a:rPr lang="ko-KR" altLang="en-US" sz="900" dirty="0" smtClean="0"/>
              <a:t>줄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바꿈 없이 가로 </a:t>
            </a:r>
            <a:r>
              <a:rPr lang="ko-KR" altLang="en-US" sz="900" dirty="0" err="1" smtClean="0"/>
              <a:t>스크롤바</a:t>
            </a:r>
            <a:r>
              <a:rPr lang="ko-KR" altLang="en-US" sz="900" dirty="0" smtClean="0"/>
              <a:t> 생성</a:t>
            </a:r>
            <a:endParaRPr lang="en-US" altLang="ko-KR" sz="900" dirty="0" smtClean="0"/>
          </a:p>
          <a:p>
            <a:r>
              <a:rPr lang="en-US" altLang="ko-KR" sz="900" dirty="0" smtClean="0"/>
              <a:t>- HARD : newline</a:t>
            </a:r>
            <a:r>
              <a:rPr lang="ko-KR" altLang="en-US" sz="900" dirty="0" smtClean="0"/>
              <a:t>기호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포함</a:t>
            </a:r>
            <a:r>
              <a:rPr lang="en-US" altLang="ko-KR" sz="900" dirty="0" smtClean="0"/>
              <a:t>, cols</a:t>
            </a:r>
            <a:r>
              <a:rPr lang="ko-KR" altLang="en-US" sz="900" dirty="0" smtClean="0"/>
              <a:t>속성 반드시 있어야 함</a:t>
            </a:r>
            <a:endParaRPr lang="en-US" altLang="ko-KR" sz="900" dirty="0" smtClean="0"/>
          </a:p>
          <a:p>
            <a:r>
              <a:rPr lang="en-US" altLang="ko-KR" sz="900" dirty="0" smtClean="0"/>
              <a:t>- SOFT(</a:t>
            </a:r>
            <a:r>
              <a:rPr lang="ko-KR" altLang="en-US" sz="900" dirty="0" smtClean="0"/>
              <a:t>기본</a:t>
            </a:r>
            <a:r>
              <a:rPr lang="en-US" altLang="ko-KR" sz="900" dirty="0" smtClean="0"/>
              <a:t>) : </a:t>
            </a:r>
            <a:r>
              <a:rPr lang="ko-KR" altLang="en-US" sz="900" dirty="0" smtClean="0"/>
              <a:t>텍스트 입력 시 자동 줄 바꿈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423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텍스트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916832"/>
            <a:ext cx="5822235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텍스트 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자기 소개서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form&gt;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이름 </a:t>
            </a:r>
            <a:r>
              <a:rPr lang="en-US" altLang="ko-KR" sz="1400" b="1" dirty="0"/>
              <a:t>: &lt;input type="text" value</a:t>
            </a:r>
            <a:r>
              <a:rPr lang="en-US" altLang="ko-KR" sz="1400" b="1" dirty="0" smtClean="0"/>
              <a:t>=""&gt;&lt;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암호 </a:t>
            </a:r>
            <a:r>
              <a:rPr lang="en-US" altLang="ko-KR" sz="1400" b="1" dirty="0"/>
              <a:t>: &lt;input type="password" value="" </a:t>
            </a:r>
            <a:r>
              <a:rPr lang="en-US" altLang="ko-KR" sz="1400" b="1" dirty="0" err="1"/>
              <a:t>maxlength</a:t>
            </a:r>
            <a:r>
              <a:rPr lang="en-US" altLang="ko-KR" sz="1400" b="1" dirty="0"/>
              <a:t>="4"&gt;&lt;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자소서 </a:t>
            </a:r>
            <a:r>
              <a:rPr lang="en-US" altLang="ko-KR" sz="1400" b="1" dirty="0"/>
              <a:t>: &lt;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 cols="20" rows="5</a:t>
            </a:r>
            <a:r>
              <a:rPr lang="en-US" altLang="ko-KR" sz="1400" b="1" dirty="0" smtClean="0"/>
              <a:t>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</a:t>
            </a:r>
            <a:r>
              <a:rPr lang="ko-KR" altLang="en-US" sz="1400" b="1" dirty="0" smtClean="0"/>
              <a:t>이곳에 </a:t>
            </a:r>
            <a:r>
              <a:rPr lang="ko-KR" altLang="en-US" sz="1400" b="1" dirty="0"/>
              <a:t>자기소개서 </a:t>
            </a:r>
            <a:r>
              <a:rPr lang="ko-KR" altLang="en-US" sz="1400" b="1" dirty="0" smtClean="0"/>
              <a:t>작성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 smtClean="0"/>
              <a:t>				  &lt;/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96" y="1940233"/>
            <a:ext cx="2512868" cy="3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데이터 목록을 가진 텍스트 입력 창</a:t>
            </a:r>
            <a:r>
              <a:rPr lang="en-US" altLang="ko-KR" dirty="0"/>
              <a:t>, 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 smtClean="0"/>
              <a:t>목록 리스트를 작성하는 태그</a:t>
            </a:r>
            <a:endParaRPr lang="en-US" altLang="ko-KR" dirty="0" smtClean="0"/>
          </a:p>
          <a:p>
            <a:pPr lvl="2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input type=“text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에 입력 가능한 데이터 목록 제고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3140968"/>
            <a:ext cx="3918610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400" dirty="0" smtClean="0"/>
              <a:t>나라 </a:t>
            </a:r>
            <a:r>
              <a:rPr lang="en-US" altLang="ko-KR" sz="1400" dirty="0" smtClean="0"/>
              <a:t>: &lt;</a:t>
            </a:r>
            <a:r>
              <a:rPr lang="en-US" altLang="ko-KR" sz="1400" dirty="0"/>
              <a:t>input type="text" </a:t>
            </a:r>
            <a:r>
              <a:rPr lang="en-US" altLang="ko-KR" sz="1400" b="1" dirty="0" smtClean="0"/>
              <a:t>list</a:t>
            </a:r>
            <a:r>
              <a:rPr lang="en-US" altLang="ko-KR" sz="1400" b="1" dirty="0"/>
              <a:t>="countries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 id="countries"&gt;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가나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스위스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브라질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&lt;/</a:t>
            </a:r>
            <a:r>
              <a:rPr lang="en-US" altLang="ko-KR" sz="1400" b="1" dirty="0" err="1" smtClean="0"/>
              <a:t>datalist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95" y="3176593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53700" y="3384812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4320351" y="3632391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H="1">
            <a:off x="5909216" y="3494162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10" idx="1"/>
          </p:cNvCxnSpPr>
          <p:nvPr/>
        </p:nvCxnSpPr>
        <p:spPr>
          <a:xfrm flipV="1">
            <a:off x="4465200" y="3740156"/>
            <a:ext cx="1444016" cy="1866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289613" y="317659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62381" y="412541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 smtClean="0"/>
              <a:t>드롭다운</a:t>
            </a:r>
            <a:r>
              <a:rPr lang="ko-KR" altLang="en-US" sz="1000" dirty="0" smtClean="0"/>
              <a:t> 리스트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922305"/>
            <a:ext cx="510557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데이터 목록을 가진 텍스트 입력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가보고 싶은 곳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나라 </a:t>
            </a:r>
            <a:r>
              <a:rPr lang="en-US" altLang="ko-KR" sz="1200" dirty="0"/>
              <a:t>: &lt;input type="text</a:t>
            </a:r>
            <a:r>
              <a:rPr lang="en-US" altLang="ko-KR" sz="1200" dirty="0" smtClean="0"/>
              <a:t>" </a:t>
            </a:r>
            <a:r>
              <a:rPr lang="en-US" altLang="ko-KR" sz="1200" b="1" dirty="0"/>
              <a:t>list="countries"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id="countries"&gt;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가나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스위스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브라질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err="1"/>
              <a:t>보고싶은것</a:t>
            </a:r>
            <a:r>
              <a:rPr lang="ko-KR" altLang="en-US" sz="1200" dirty="0"/>
              <a:t>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list="what"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id="what"&gt;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산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바다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도시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3" y="4090386"/>
            <a:ext cx="2146240" cy="2403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3–7 </a:t>
            </a:r>
            <a:r>
              <a:rPr lang="ko-KR" altLang="en-US" dirty="0"/>
              <a:t>데이터 목록을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68549" y="4515422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datalist</a:t>
            </a:r>
            <a:r>
              <a:rPr lang="en-US" altLang="ko-KR" sz="1200" b="1" dirty="0">
                <a:solidFill>
                  <a:schemeClr val="tx1"/>
                </a:solidFill>
              </a:rPr>
              <a:t> id="what"&gt;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산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 smtClean="0">
                <a:solidFill>
                  <a:schemeClr val="tx1"/>
                </a:solidFill>
              </a:rPr>
              <a:t>바다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>
                <a:solidFill>
                  <a:schemeClr val="tx1"/>
                </a:solidFill>
              </a:rPr>
              <a:t>option value="</a:t>
            </a:r>
            <a:r>
              <a:rPr lang="ko-KR" altLang="en-US" sz="1200" dirty="0">
                <a:solidFill>
                  <a:schemeClr val="tx1"/>
                </a:solidFill>
              </a:rPr>
              <a:t>도시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datalist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" name="자유형 6"/>
          <p:cNvSpPr/>
          <p:nvPr/>
        </p:nvSpPr>
        <p:spPr>
          <a:xfrm>
            <a:off x="3024809" y="3423802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829745" y="4515422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80656" y="5132461"/>
            <a:ext cx="3438255" cy="849925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8912" y="5483328"/>
            <a:ext cx="1224136" cy="773131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73" y="1637116"/>
            <a:ext cx="2146240" cy="24035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4" y="1297628"/>
            <a:ext cx="786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datalist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88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문서 </a:t>
            </a:r>
            <a:r>
              <a:rPr lang="ko-KR" altLang="en-US" dirty="0" smtClean="0"/>
              <a:t>구조화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의 한계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문서 구조를 표현하는 태그 없음</a:t>
            </a:r>
            <a:endParaRPr lang="en-US" altLang="ko-KR" dirty="0" smtClean="0"/>
          </a:p>
          <a:p>
            <a:pPr lvl="2"/>
            <a:r>
              <a:rPr lang="en-US" altLang="ko-KR" dirty="0"/>
              <a:t>&lt;div&gt; </a:t>
            </a:r>
            <a:r>
              <a:rPr lang="ko-KR" altLang="en-US" dirty="0"/>
              <a:t>태그나 </a:t>
            </a:r>
            <a:r>
              <a:rPr lang="en-US" altLang="ko-KR" dirty="0"/>
              <a:t>&lt;table&gt; </a:t>
            </a:r>
            <a:r>
              <a:rPr lang="ko-KR" altLang="en-US" dirty="0" smtClean="0"/>
              <a:t>태그로 구조화되어 보이게 작성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페이지의 소스를 보면 문서 구조 파악 불가능</a:t>
            </a:r>
            <a:endParaRPr lang="en-US" altLang="ko-KR" dirty="0" smtClean="0"/>
          </a:p>
          <a:p>
            <a:r>
              <a:rPr lang="ko-KR" altLang="en-US" dirty="0" smtClean="0"/>
              <a:t>문서 구조화의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검색 </a:t>
            </a:r>
            <a:r>
              <a:rPr lang="ko-KR" altLang="en-US" dirty="0"/>
              <a:t>엔진이 좋아하는 웹 </a:t>
            </a:r>
            <a:r>
              <a:rPr lang="ko-KR" altLang="en-US" dirty="0" smtClean="0"/>
              <a:t>페이지 작성의 필요성 대두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 탐색이 중요해진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사물인터넷으로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장치들이 스스로 정보 검색하는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만든 웹 페이지 가치 극대화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탐색이 쉽도록 작성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웹</a:t>
            </a:r>
            <a:endParaRPr lang="en-US" altLang="ko-KR" dirty="0" smtClean="0"/>
          </a:p>
          <a:p>
            <a:pPr lvl="1"/>
            <a:r>
              <a:rPr lang="ko-KR" altLang="en-US" dirty="0"/>
              <a:t>웹 문서를 구조화하여 의미 있는 내용 탐색이 용이한 </a:t>
            </a:r>
            <a:r>
              <a:rPr lang="ko-KR" altLang="en-US" dirty="0" smtClean="0"/>
              <a:t>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p&gt;, &lt;div&gt;, &lt;h1&gt;, &lt;h2&gt; </a:t>
            </a:r>
            <a:r>
              <a:rPr lang="ko-KR" altLang="en-US" dirty="0" smtClean="0"/>
              <a:t>등 태그 사용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문서의 </a:t>
            </a:r>
            <a:r>
              <a:rPr lang="ko-KR" altLang="en-US" dirty="0"/>
              <a:t>구조나 </a:t>
            </a:r>
            <a:r>
              <a:rPr lang="ko-KR" altLang="en-US" dirty="0" smtClean="0"/>
              <a:t>의미 전달 어려움</a:t>
            </a:r>
            <a:endParaRPr lang="ko-KR" altLang="en-US" dirty="0"/>
          </a:p>
          <a:p>
            <a:pPr lvl="1"/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문서의 구조와 의미를 전달하는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&lt;main&gt;, &lt;summary&gt;, &lt;mark&gt;, &lt;time&gt;</a:t>
            </a:r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검색 엔진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smtClean="0"/>
              <a:t>태그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업체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 smtClean="0"/>
              <a:t>음악 등 검색 결과 제공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button|reset|submit|image</a:t>
            </a:r>
            <a:r>
              <a:rPr lang="en-US" altLang="ko-KR" sz="2000" dirty="0" smtClean="0"/>
              <a:t>” value=“</a:t>
            </a:r>
            <a:r>
              <a:rPr lang="ko-KR" altLang="en-US" sz="2000" dirty="0" smtClean="0"/>
              <a:t>버튼의 문자열”</a:t>
            </a:r>
            <a:r>
              <a:rPr lang="en-US" altLang="ko-KR" sz="2000" dirty="0" smtClean="0"/>
              <a:t>&gt;</a:t>
            </a:r>
            <a:endParaRPr lang="ko-KR" altLang="en-US" sz="2000" dirty="0" smtClean="0"/>
          </a:p>
          <a:p>
            <a:pPr fontAlgn="base" latinLnBrk="0"/>
            <a:r>
              <a:rPr lang="en-US" altLang="ko-KR" sz="2000" dirty="0" smtClean="0"/>
              <a:t>&lt;button type=“</a:t>
            </a:r>
            <a:r>
              <a:rPr lang="en-US" altLang="ko-KR" sz="2000" dirty="0" err="1" smtClean="0"/>
              <a:t>button|reset|submit</a:t>
            </a:r>
            <a:r>
              <a:rPr lang="en-US" altLang="ko-KR" sz="2000" dirty="0" smtClean="0"/>
              <a:t>”&gt;</a:t>
            </a:r>
            <a:r>
              <a:rPr lang="ko-KR" altLang="en-US" sz="2000" dirty="0" smtClean="0"/>
              <a:t>버튼의 문자열</a:t>
            </a:r>
            <a:r>
              <a:rPr lang="en-US" altLang="ko-KR" sz="2000" dirty="0" smtClean="0"/>
              <a:t>&lt;/button&gt;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18" y="2564904"/>
            <a:ext cx="7638871" cy="32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3–8 </a:t>
            </a:r>
            <a:r>
              <a:rPr lang="ko-KR" altLang="en-US" dirty="0"/>
              <a:t>다양한 버튼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286" y="1484784"/>
            <a:ext cx="644097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버튼이 </a:t>
            </a:r>
            <a:r>
              <a:rPr lang="ko-KR" altLang="en-US" sz="1400" dirty="0"/>
              <a:t>있는 </a:t>
            </a:r>
            <a:r>
              <a:rPr lang="ko-KR" altLang="en-US" sz="1400" dirty="0" smtClean="0"/>
              <a:t>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버튼을 만들자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검색</a:t>
            </a:r>
            <a:r>
              <a:rPr lang="en-US" altLang="ko-KR" sz="1400" dirty="0"/>
              <a:t>: &lt;input type="text" size="10" value=""&gt;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input type="button" value="Q1"&gt;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button type="button"&gt;Q2&lt;/button&gt;&lt;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submit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&lt;input type="submit" value="</a:t>
            </a:r>
            <a:r>
              <a:rPr lang="ko-KR" altLang="en-US" sz="1400" dirty="0"/>
              <a:t>전송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	 &lt;</a:t>
            </a:r>
            <a:r>
              <a:rPr lang="en-US" altLang="ko-KR" sz="1400" dirty="0"/>
              <a:t>button type="submit"&gt;</a:t>
            </a:r>
            <a:r>
              <a:rPr lang="ko-KR" altLang="en-US" sz="1400" dirty="0"/>
              <a:t>전송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reset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input type="reset" value="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    &lt;</a:t>
            </a:r>
            <a:r>
              <a:rPr lang="en-US" altLang="ko-KR" sz="1400" dirty="0"/>
              <a:t>button type="reset"&gt;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이미지버튼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&lt;</a:t>
            </a:r>
            <a:r>
              <a:rPr lang="en-US" altLang="ko-KR" sz="1400" dirty="0"/>
              <a:t>input type="image"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alt</a:t>
            </a:r>
            <a:r>
              <a:rPr lang="en-US" altLang="ko-KR" sz="1400" dirty="0"/>
              <a:t>="</a:t>
            </a:r>
            <a:r>
              <a:rPr lang="ko-KR" altLang="en-US" sz="1400" dirty="0"/>
              <a:t>이미지 버튼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					&lt;</a:t>
            </a:r>
            <a:r>
              <a:rPr lang="en-US" altLang="ko-KR" sz="1400" dirty="0"/>
              <a:t>button type="button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alt="</a:t>
            </a:r>
            <a:r>
              <a:rPr lang="ko-KR" altLang="en-US" sz="1400" dirty="0"/>
              <a:t>이미지 버튼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&lt;/</a:t>
            </a:r>
            <a:r>
              <a:rPr lang="en-US" altLang="ko-KR" sz="1400" dirty="0"/>
              <a:t>button&gt;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700808"/>
            <a:ext cx="2601838" cy="31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체크박스와 라디오버튼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type="checkbox"&gt;</a:t>
            </a:r>
          </a:p>
          <a:p>
            <a:pPr lvl="1"/>
            <a:r>
              <a:rPr lang="ko-KR" altLang="en-US" dirty="0"/>
              <a:t>체크박스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dirty="0" smtClean="0"/>
              <a:t>&lt;input type=“radio”&gt;</a:t>
            </a:r>
          </a:p>
          <a:p>
            <a:pPr lvl="1"/>
            <a:r>
              <a:rPr lang="ko-KR" altLang="en-US" dirty="0"/>
              <a:t>라디오버튼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/>
              <a:t>속성 </a:t>
            </a:r>
            <a:r>
              <a:rPr lang="ko-KR" altLang="en-US" dirty="0" smtClean="0"/>
              <a:t>값이 같은 라디오 버튼들이 </a:t>
            </a:r>
            <a:r>
              <a:rPr lang="ko-KR" altLang="en-US" dirty="0"/>
              <a:t>하나의 </a:t>
            </a:r>
            <a:r>
              <a:rPr lang="ko-KR" altLang="en-US" dirty="0" smtClean="0"/>
              <a:t>그룹 </a:t>
            </a:r>
            <a:r>
              <a:rPr lang="ko-KR" altLang="en-US" dirty="0"/>
              <a:t>형성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8" y="3717032"/>
            <a:ext cx="853058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52179"/>
            <a:ext cx="2817712" cy="2080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147" y="1700808"/>
            <a:ext cx="4613365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짜장면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value="1"&gt;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556920" y="343178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00936" y="3997594"/>
            <a:ext cx="1763422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checked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사용되면</a:t>
            </a:r>
            <a:endParaRPr lang="en-US" altLang="ko-KR" sz="1000" dirty="0" smtClean="0"/>
          </a:p>
          <a:p>
            <a:r>
              <a:rPr lang="ko-KR" altLang="en-US" sz="1000" dirty="0" smtClean="0"/>
              <a:t>초기에 체크된 상태로 출력</a:t>
            </a:r>
            <a:endParaRPr lang="ko-KR" altLang="en-US" sz="1000" dirty="0"/>
          </a:p>
        </p:txBody>
      </p:sp>
      <p:sp>
        <p:nvSpPr>
          <p:cNvPr id="8" name="타원 7"/>
          <p:cNvSpPr/>
          <p:nvPr/>
        </p:nvSpPr>
        <p:spPr>
          <a:xfrm>
            <a:off x="608163" y="3645024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0251" y="3992912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94283" y="4110919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80" y="1855862"/>
            <a:ext cx="2364707" cy="40324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예제</a:t>
            </a:r>
            <a:r>
              <a:rPr lang="en-US" altLang="ko-KR" dirty="0"/>
              <a:t> 3-10 </a:t>
            </a:r>
            <a:r>
              <a:rPr lang="en-US" altLang="ko-KR" dirty="0" err="1" smtClean="0"/>
              <a:t>라디오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버튼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2348880"/>
            <a:ext cx="529208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라디오버튼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하나만 선택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value="1"&gt;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err="1" smtClean="0"/>
              <a:t>짜장면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jajang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짬뽕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media/jjambbong.png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value="3"&gt;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탕수육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tangsuyuk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78266" y="3112678"/>
            <a:ext cx="1483861" cy="612934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같은 </a:t>
            </a:r>
            <a:r>
              <a:rPr lang="en-US" altLang="ko-KR" sz="1000" dirty="0" smtClean="0"/>
              <a:t>name</a:t>
            </a:r>
            <a:r>
              <a:rPr lang="ko-KR" altLang="en-US" sz="1000" dirty="0" smtClean="0"/>
              <a:t>을 가진 </a:t>
            </a:r>
            <a:endParaRPr lang="en-US" altLang="ko-KR" sz="1000" dirty="0" smtClean="0"/>
          </a:p>
          <a:p>
            <a:r>
              <a:rPr lang="ko-KR" altLang="en-US" sz="1000" dirty="0" smtClean="0"/>
              <a:t>라디오버튼 중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하나만</a:t>
            </a:r>
            <a:endParaRPr lang="en-US" altLang="ko-KR" sz="1000" dirty="0" smtClean="0"/>
          </a:p>
          <a:p>
            <a:r>
              <a:rPr lang="ko-KR" altLang="en-US" sz="1000" dirty="0" smtClean="0"/>
              <a:t>선택 가능</a:t>
            </a:r>
            <a:endParaRPr lang="ko-KR" altLang="en-US" sz="1000" dirty="0"/>
          </a:p>
        </p:txBody>
      </p:sp>
      <p:sp>
        <p:nvSpPr>
          <p:cNvPr id="7" name="타원 6"/>
          <p:cNvSpPr/>
          <p:nvPr/>
        </p:nvSpPr>
        <p:spPr>
          <a:xfrm>
            <a:off x="4672013" y="4281770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362127" y="4281770"/>
            <a:ext cx="829895" cy="437448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콤보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&lt;select</a:t>
            </a:r>
            <a:r>
              <a:rPr lang="en-US" altLang="ko-KR" dirty="0" smtClean="0"/>
              <a:t>&gt;</a:t>
            </a:r>
          </a:p>
          <a:p>
            <a:pPr lvl="1" fontAlgn="base"/>
            <a:r>
              <a:rPr lang="ko-KR" altLang="en-US" dirty="0" err="1"/>
              <a:t>드롭다운</a:t>
            </a:r>
            <a:r>
              <a:rPr lang="ko-KR" altLang="en-US" dirty="0"/>
              <a:t> 리스트에 </a:t>
            </a:r>
            <a:r>
              <a:rPr lang="ko-KR" altLang="en-US" dirty="0" smtClean="0"/>
              <a:t>목록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목록을 선택하는 입력 방식</a:t>
            </a:r>
            <a:endParaRPr lang="en-US" altLang="ko-KR" dirty="0" smtClean="0"/>
          </a:p>
          <a:p>
            <a:pPr lvl="2" fontAlgn="base"/>
            <a:r>
              <a:rPr lang="en-US" altLang="ko-KR" dirty="0"/>
              <a:t>&lt;option&gt; </a:t>
            </a:r>
            <a:r>
              <a:rPr lang="ko-KR" altLang="en-US" dirty="0" smtClean="0"/>
              <a:t>태그로 </a:t>
            </a:r>
            <a:r>
              <a:rPr lang="ko-KR" altLang="en-US" dirty="0"/>
              <a:t>항목 </a:t>
            </a:r>
            <a:r>
              <a:rPr lang="ko-KR" altLang="en-US" dirty="0" smtClean="0"/>
              <a:t>하나 </a:t>
            </a:r>
            <a:r>
              <a:rPr lang="ko-KR" altLang="en-US" dirty="0"/>
              <a:t>표현</a:t>
            </a:r>
          </a:p>
          <a:p>
            <a:pPr lvl="2" fontAlgn="base"/>
            <a:endParaRPr lang="ko-KR" altLang="en-US" dirty="0"/>
          </a:p>
          <a:p>
            <a:pPr lvl="1" fontAlgn="base"/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9" y="2537332"/>
            <a:ext cx="7904323" cy="2043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" y="4581128"/>
            <a:ext cx="7904020" cy="18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49" y="1449407"/>
            <a:ext cx="2647394" cy="2319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39" y="3851899"/>
            <a:ext cx="2647394" cy="2730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 smtClean="0"/>
              <a:t>콤보 박스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08518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6362" y="2420888"/>
            <a:ext cx="417646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콤보박스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음식은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select</a:t>
            </a:r>
            <a:r>
              <a:rPr lang="en-US" altLang="ko-KR" sz="1400" dirty="0"/>
              <a:t> name="china"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option </a:t>
            </a:r>
            <a:r>
              <a:rPr lang="en-US" altLang="ko-KR" sz="1400" dirty="0"/>
              <a:t>value="1"</a:t>
            </a:r>
            <a:r>
              <a:rPr lang="en-US" altLang="ko-KR" sz="1400" b="1" dirty="0"/>
              <a:t>&gt;</a:t>
            </a:r>
            <a:r>
              <a:rPr lang="ko-KR" altLang="en-US" sz="1400" b="1" dirty="0" err="1"/>
              <a:t>짜장면</a:t>
            </a:r>
            <a:r>
              <a:rPr lang="en-US" altLang="ko-KR" sz="1400" b="1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value="2" </a:t>
            </a:r>
            <a:r>
              <a:rPr lang="en-US" altLang="ko-KR" sz="1400" b="1" dirty="0"/>
              <a:t>selected</a:t>
            </a:r>
            <a:r>
              <a:rPr lang="en-US" altLang="ko-KR" sz="1400" dirty="0"/>
              <a:t>&gt;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value="3"&gt;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select&gt;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771800" y="4365104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07372" y="3261983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selected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smtClean="0"/>
              <a:t>사용되면 선택 상태</a:t>
            </a:r>
            <a:endParaRPr lang="ko-KR" altLang="en-US" sz="1000" dirty="0"/>
          </a:p>
        </p:txBody>
      </p:sp>
      <p:sp>
        <p:nvSpPr>
          <p:cNvPr id="10" name="자유형 9"/>
          <p:cNvSpPr/>
          <p:nvPr/>
        </p:nvSpPr>
        <p:spPr>
          <a:xfrm>
            <a:off x="3419872" y="3212976"/>
            <a:ext cx="2160240" cy="1224136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594" y="1456038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01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&lt;label&gt;</a:t>
            </a:r>
            <a:r>
              <a:rPr lang="ko-KR" altLang="en-US" dirty="0"/>
              <a:t>로 폼 요소의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캡션이란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&lt;label&gt; </a:t>
            </a:r>
            <a:r>
              <a:rPr lang="ko-KR" altLang="en-US" dirty="0" smtClean="0"/>
              <a:t>태그로 캡션과 폼 요소를 한 단위로 묶음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캡션 텍스트를 명료하게 하는 장점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47" y="1916832"/>
            <a:ext cx="2448272" cy="31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373065" y="4790430"/>
            <a:ext cx="3438535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955255"/>
            <a:ext cx="2520280" cy="306467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</a:t>
            </a:r>
            <a:r>
              <a:rPr lang="en-US" altLang="ko-KR" sz="1200" dirty="0" smtClean="0"/>
              <a:t>"&gt;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61067" y="5726534"/>
            <a:ext cx="345053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label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for="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  <a:r>
              <a:rPr lang="ko-KR" altLang="en-US" sz="1200" dirty="0"/>
              <a:t> 사용자 </a:t>
            </a:r>
            <a:r>
              <a:rPr lang="en-US" altLang="ko-KR" sz="1200" dirty="0"/>
              <a:t>ID : 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id="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</a:p>
        </p:txBody>
      </p:sp>
      <p:sp>
        <p:nvSpPr>
          <p:cNvPr id="17" name="타원 16"/>
          <p:cNvSpPr/>
          <p:nvPr/>
        </p:nvSpPr>
        <p:spPr>
          <a:xfrm>
            <a:off x="2058324" y="4817165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0494" y="4475171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01256" y="5747922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497301" y="5402498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왼쪽 중괄호 5"/>
          <p:cNvSpPr/>
          <p:nvPr/>
        </p:nvSpPr>
        <p:spPr>
          <a:xfrm rot="16200000">
            <a:off x="1819477" y="2001146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7858" y="251274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2957763" y="172649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149" y="251228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sp>
        <p:nvSpPr>
          <p:cNvPr id="23" name="왼쪽 중괄호 22"/>
          <p:cNvSpPr/>
          <p:nvPr/>
        </p:nvSpPr>
        <p:spPr>
          <a:xfrm rot="16200000">
            <a:off x="4986763" y="1965142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89139" y="2512743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25" name="왼쪽 중괄호 24"/>
          <p:cNvSpPr/>
          <p:nvPr/>
        </p:nvSpPr>
        <p:spPr>
          <a:xfrm rot="16200000">
            <a:off x="6198122" y="1726498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09508" y="2512285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4772441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5727682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&lt;label&gt; </a:t>
            </a:r>
            <a:r>
              <a:rPr lang="ko-KR" altLang="en-US" dirty="0" smtClean="0"/>
              <a:t>태그로 </a:t>
            </a:r>
            <a:r>
              <a:rPr lang="ko-KR" altLang="en-US" dirty="0"/>
              <a:t>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2204864"/>
            <a:ext cx="460851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 </a:t>
            </a:r>
            <a:r>
              <a:rPr lang="en-US" altLang="ko-KR" sz="1200" dirty="0" smtClean="0"/>
              <a:t>name="</a:t>
            </a:r>
            <a:r>
              <a:rPr lang="en-US" altLang="ko-KR" sz="1200" dirty="0" err="1" smtClean="0"/>
              <a:t>fo</a:t>
            </a:r>
            <a:r>
              <a:rPr lang="en-US" altLang="ko-KR" sz="1200" dirty="0" smtClean="0"/>
              <a:t>" method="get"&gt;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size="15" </a:t>
            </a:r>
            <a:r>
              <a:rPr lang="en-US" altLang="ko-KR" sz="1200" dirty="0" smtClean="0"/>
              <a:t>value=""&gt;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 for="pass"&gt;</a:t>
            </a:r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</a:t>
            </a:r>
            <a:r>
              <a:rPr lang="en-US" altLang="ko-KR" sz="1200" b="1" dirty="0"/>
              <a:t>id="pass" </a:t>
            </a:r>
            <a:r>
              <a:rPr lang="en-US" altLang="ko-KR" sz="1200" dirty="0"/>
              <a:t>type="password" size="15" value</a:t>
            </a:r>
            <a:r>
              <a:rPr lang="en-US" altLang="ko-KR" sz="1200" dirty="0" smtClean="0"/>
              <a:t>=""&gt;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type="submit" value="</a:t>
            </a:r>
            <a:r>
              <a:rPr lang="ko-KR" altLang="en-US" sz="1200" dirty="0"/>
              <a:t>완료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492896"/>
            <a:ext cx="3312368" cy="24089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5171" y="1429034"/>
            <a:ext cx="807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로그인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폼에 있는 캡션을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작성해 보자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25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32" y="4388978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요소의 캡션을 </a:t>
            </a:r>
            <a:r>
              <a:rPr lang="en-US" altLang="ko-KR" dirty="0" smtClean="0"/>
              <a:t>&lt;label&gt;</a:t>
            </a:r>
            <a:r>
              <a:rPr lang="ko-KR" altLang="en-US" dirty="0" smtClean="0"/>
              <a:t>로 감싸기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55482"/>
            <a:ext cx="8153400" cy="5040560"/>
          </a:xfrm>
        </p:spPr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요소에 </a:t>
            </a:r>
            <a:r>
              <a:rPr lang="en-US" altLang="ko-KR" dirty="0" smtClean="0"/>
              <a:t>&lt;label&gt; </a:t>
            </a:r>
            <a:r>
              <a:rPr lang="ko-KR" altLang="en-US" dirty="0" smtClean="0"/>
              <a:t>태그 사용</a:t>
            </a:r>
            <a:endParaRPr lang="en-US" altLang="ko-KR" dirty="0" smtClean="0"/>
          </a:p>
          <a:p>
            <a:pPr lvl="1"/>
            <a:r>
              <a:rPr lang="ko-KR" altLang="en-US" dirty="0"/>
              <a:t>캡션 텍스트나 이미지를 선택해도 폼 요소를 선택한 것으로 처리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4421" y="3500606"/>
            <a:ext cx="4608512" cy="471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for="china"&gt;</a:t>
            </a:r>
            <a:r>
              <a:rPr lang="ko-KR" altLang="en-US" sz="1200" b="1" dirty="0" err="1"/>
              <a:t>짜장면</a:t>
            </a:r>
            <a:r>
              <a:rPr lang="en-US" altLang="ko-KR" sz="1200" b="1" dirty="0"/>
              <a:t>&lt;/label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type="radio" name="china" </a:t>
            </a:r>
            <a:r>
              <a:rPr lang="en-US" altLang="ko-KR" sz="1200" b="1" dirty="0"/>
              <a:t>id="china"</a:t>
            </a:r>
            <a:r>
              <a:rPr lang="en-US" altLang="ko-KR" sz="1200" dirty="0"/>
              <a:t> value="1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</p:txBody>
      </p:sp>
      <p:sp>
        <p:nvSpPr>
          <p:cNvPr id="6" name="타원 5"/>
          <p:cNvSpPr/>
          <p:nvPr/>
        </p:nvSpPr>
        <p:spPr>
          <a:xfrm>
            <a:off x="2073667" y="3468228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14701" y="3694143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3542387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6" idx="5"/>
            <a:endCxn id="7" idx="2"/>
          </p:cNvCxnSpPr>
          <p:nvPr/>
        </p:nvCxnSpPr>
        <p:spPr>
          <a:xfrm>
            <a:off x="2818669" y="3697765"/>
            <a:ext cx="1196032" cy="130838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493005" y="2561883"/>
            <a:ext cx="5815299" cy="522030"/>
            <a:chOff x="1291837" y="2288146"/>
            <a:chExt cx="5815299" cy="522030"/>
          </a:xfrm>
        </p:grpSpPr>
        <p:sp>
          <p:nvSpPr>
            <p:cNvPr id="10" name="직사각형 9"/>
            <p:cNvSpPr/>
            <p:nvPr/>
          </p:nvSpPr>
          <p:spPr>
            <a:xfrm>
              <a:off x="1291837" y="2288146"/>
              <a:ext cx="46044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&lt;label&gt;</a:t>
              </a:r>
              <a:r>
                <a:rPr lang="ko-KR" altLang="en-US" sz="1200" dirty="0" err="1"/>
                <a:t>짜장면</a:t>
              </a:r>
              <a:r>
                <a:rPr lang="en-US" altLang="ko-KR" sz="1200" dirty="0"/>
                <a:t> &lt;input type="radio" name="china" value="1"&gt;</a:t>
              </a:r>
            </a:p>
            <a:p>
              <a:pPr defTabSz="180000"/>
              <a:r>
                <a:rPr lang="en-US" altLang="ko-KR" sz="1200" b="1" dirty="0"/>
                <a:t>&lt;/label&gt;</a:t>
              </a: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939909" y="2310424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캡션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99199" y="4461600"/>
            <a:ext cx="366703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&lt;input type="radio" name="china" value="1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dirty="0" err="1" smtClean="0"/>
              <a:t>짜장면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&lt;/label&gt;</a:t>
            </a:r>
          </a:p>
        </p:txBody>
      </p:sp>
      <p:sp>
        <p:nvSpPr>
          <p:cNvPr id="19" name="타원 18"/>
          <p:cNvSpPr/>
          <p:nvPr/>
        </p:nvSpPr>
        <p:spPr>
          <a:xfrm>
            <a:off x="1709853" y="4823123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305236" y="5022323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242565" y="4307810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5684460" y="4362015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구조화한 웹 페이지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30622" y="1629039"/>
            <a:ext cx="3456385" cy="3888433"/>
            <a:chOff x="1704230" y="1741571"/>
            <a:chExt cx="3456385" cy="3888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rgbClr val="C00000"/>
                    </a:solidFill>
                  </a:rPr>
                  <a:t>nav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rtlCol="0" anchor="t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&lt;section&gt;</a:t>
                </a: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686300" y="1634607"/>
            <a:ext cx="3456385" cy="3888433"/>
            <a:chOff x="5311749" y="1692581"/>
            <a:chExt cx="3456385" cy="3888433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400" dirty="0">
                  <a:solidFill>
                    <a:srgbClr val="C00000"/>
                  </a:solidFill>
                </a:rPr>
                <a:t>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060848"/>
            <a:ext cx="2190688" cy="39746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2938" y="2004893"/>
            <a:ext cx="525658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캡션을 가진 라디오버튼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먹고 싶은 것 하나만 선택</a:t>
            </a:r>
            <a:r>
              <a:rPr lang="en-US" altLang="ko-KR" sz="1200" dirty="0"/>
              <a:t>?(&amp;</a:t>
            </a:r>
            <a:r>
              <a:rPr lang="en-US" altLang="ko-KR" sz="1200" dirty="0" err="1"/>
              <a:t>lt;label&amp;gt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이용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value="1"&gt;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err="1" smtClean="0"/>
              <a:t>짜장면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value="2" checked&gt;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짬뽕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media/jjambbong.png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value="3"&gt;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탕수육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tangsuyuk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3-13 &lt;label&gt;</a:t>
            </a:r>
            <a:r>
              <a:rPr lang="ko-KR" altLang="en-US" dirty="0"/>
              <a:t>로 라디오버튼에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167739" y="3609112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02644" y="3321080"/>
            <a:ext cx="988867" cy="442674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&lt;label&gt;</a:t>
            </a:r>
            <a:r>
              <a:rPr lang="ko-KR" altLang="en-US" sz="1000" dirty="0" smtClean="0"/>
              <a:t>로</a:t>
            </a:r>
            <a:endParaRPr lang="en-US" altLang="ko-KR" sz="1000" dirty="0" smtClean="0"/>
          </a:p>
          <a:p>
            <a:r>
              <a:rPr lang="ko-KR" altLang="en-US" sz="1000" dirty="0" smtClean="0"/>
              <a:t>캡션 감싸기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602644" y="4329192"/>
            <a:ext cx="869351" cy="442674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캡션 부분</a:t>
            </a:r>
            <a:endParaRPr lang="en-US" altLang="ko-KR" sz="1000" dirty="0" smtClean="0"/>
          </a:p>
          <a:p>
            <a:r>
              <a:rPr lang="ko-KR" altLang="en-US" sz="1000" dirty="0" smtClean="0"/>
              <a:t>클릭 가능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546026" y="1393031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라디오 버튼에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캡션을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삽입하여 보자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12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에서의 색 표현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코드 </a:t>
            </a:r>
            <a:r>
              <a:rPr lang="en-US" altLang="ko-KR" dirty="0" smtClean="0"/>
              <a:t>- #</a:t>
            </a:r>
            <a:r>
              <a:rPr lang="en-US" altLang="ko-KR" dirty="0" err="1" smtClean="0"/>
              <a:t>rrggbb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rr</a:t>
            </a:r>
            <a:r>
              <a:rPr lang="ko-KR" altLang="en-US" dirty="0" smtClean="0"/>
              <a:t>은 빨간색</a:t>
            </a:r>
            <a:r>
              <a:rPr lang="en-US" altLang="ko-KR" dirty="0" smtClean="0"/>
              <a:t>, gg</a:t>
            </a:r>
            <a:r>
              <a:rPr lang="ko-KR" altLang="en-US" dirty="0" smtClean="0"/>
              <a:t>는 초록색</a:t>
            </a:r>
            <a:r>
              <a:rPr lang="en-US" altLang="ko-KR" dirty="0" smtClean="0"/>
              <a:t>, bb</a:t>
            </a:r>
            <a:r>
              <a:rPr lang="ko-KR" altLang="en-US" dirty="0" smtClean="0"/>
              <a:t>는 파란색 농도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색 이름과 색 코드 샘플</a:t>
            </a:r>
            <a:endParaRPr lang="en-US" altLang="ko-KR" dirty="0" smtClean="0"/>
          </a:p>
          <a:p>
            <a:pPr marL="685800" lvl="2" indent="0">
              <a:buNone/>
            </a:pPr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6371" y="3063124"/>
            <a:ext cx="1935832" cy="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# 80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00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FF</a:t>
            </a:r>
            <a:endParaRPr lang="en-US" altLang="ko-KR" sz="2800" b="1" spc="1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41741" y="292878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50"/>
                </a:solidFill>
                <a:latin typeface="+mj-lt"/>
              </a:rPr>
              <a:t>green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82038" y="2932829"/>
            <a:ext cx="375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j-lt"/>
              </a:rPr>
              <a:t>red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55543" y="2932830"/>
            <a:ext cx="436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F0"/>
                </a:solidFill>
                <a:latin typeface="+mj-lt"/>
              </a:rPr>
              <a:t>blue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3104098"/>
            <a:ext cx="2160240" cy="612934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빨간색</a:t>
            </a:r>
            <a:r>
              <a:rPr lang="en-US" altLang="ko-KR" sz="1000" dirty="0"/>
              <a:t>(red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성분 </a:t>
            </a:r>
            <a:r>
              <a:rPr lang="en-US" altLang="ko-KR" sz="1000" dirty="0" smtClean="0"/>
              <a:t>0x80(128), </a:t>
            </a:r>
            <a:r>
              <a:rPr lang="ko-KR" altLang="en-US" sz="1000" dirty="0" smtClean="0"/>
              <a:t>초록색 성분은 없고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파란색</a:t>
            </a:r>
            <a:r>
              <a:rPr lang="en-US" altLang="ko-KR" sz="1000" dirty="0" smtClean="0"/>
              <a:t>(blue) </a:t>
            </a:r>
            <a:r>
              <a:rPr lang="ko-KR" altLang="en-US" sz="1000" dirty="0" smtClean="0"/>
              <a:t>성분이 </a:t>
            </a:r>
            <a:r>
              <a:rPr lang="en-US" altLang="ko-KR" sz="1000" dirty="0" smtClean="0"/>
              <a:t>0xFF(255)</a:t>
            </a:r>
            <a:r>
              <a:rPr lang="ko-KR" altLang="en-US" sz="1000" dirty="0" smtClean="0"/>
              <a:t>가 혼합된 </a:t>
            </a:r>
            <a:r>
              <a:rPr lang="ko-KR" altLang="en-US" sz="1000" dirty="0"/>
              <a:t>보라색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9" y="3199662"/>
            <a:ext cx="452606" cy="4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 대괄호 13"/>
          <p:cNvSpPr/>
          <p:nvPr/>
        </p:nvSpPr>
        <p:spPr>
          <a:xfrm rot="16200000">
            <a:off x="2345599" y="305251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768676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230015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491880" y="338627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 rot="10800000" flipV="1">
            <a:off x="2412306" y="251748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91088" y="237660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400" dirty="0"/>
              <a:t>8</a:t>
            </a:r>
            <a:r>
              <a:rPr lang="ko-KR" altLang="en-US" sz="1400" dirty="0"/>
              <a:t>비트 범위</a:t>
            </a:r>
            <a:r>
              <a:rPr lang="en-US" altLang="ko-KR" sz="1400" dirty="0"/>
              <a:t>(0~255)</a:t>
            </a:r>
            <a:r>
              <a:rPr lang="ko-KR" altLang="en-US" sz="1400" dirty="0"/>
              <a:t>로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0~FF)</a:t>
            </a:r>
            <a:r>
              <a:rPr lang="ko-KR" altLang="en-US" sz="1400" dirty="0"/>
              <a:t>로 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4511"/>
            <a:ext cx="75460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 </a:t>
            </a:r>
            <a:r>
              <a:rPr lang="ko-KR" altLang="en-US" dirty="0" smtClean="0"/>
              <a:t>입력</a:t>
            </a:r>
            <a:r>
              <a:rPr lang="en-US" altLang="ko-KR" dirty="0"/>
              <a:t> </a:t>
            </a:r>
            <a:r>
              <a:rPr lang="ko-KR" altLang="en-US" dirty="0" smtClean="0"/>
              <a:t>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type="color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컬러 다이얼로그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사용자로부터 색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예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636912"/>
            <a:ext cx="4575291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3719" y="3307000"/>
            <a:ext cx="1224136" cy="390953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는 초기 색</a:t>
            </a:r>
          </a:p>
        </p:txBody>
      </p:sp>
    </p:spTree>
    <p:extLst>
      <p:ext uri="{BB962C8B-B14F-4D97-AF65-F5344CB8AC3E}">
        <p14:creationId xmlns:p14="http://schemas.microsoft.com/office/powerpoint/2010/main" val="18364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007" y="1434773"/>
            <a:ext cx="2055565" cy="16985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79" y="1434773"/>
            <a:ext cx="2055565" cy="16985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3–14 </a:t>
            </a:r>
            <a:r>
              <a:rPr lang="ko-KR" altLang="en-US" dirty="0"/>
              <a:t>컬러 다이얼로그로 색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3" y="1556792"/>
            <a:ext cx="444131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</a:t>
            </a:r>
            <a:r>
              <a:rPr lang="ko-KR" altLang="en-US" sz="1400" dirty="0" smtClean="0"/>
              <a:t>색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컬러다이얼로그로 색 입력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색 선택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b="1" dirty="0"/>
              <a:t>input type="</a:t>
            </a:r>
            <a:r>
              <a:rPr lang="en-US" altLang="ko-KR" sz="1400" b="1" dirty="0" smtClean="0"/>
              <a:t>color" value</a:t>
            </a:r>
            <a:r>
              <a:rPr lang="en-US" altLang="ko-KR" sz="1400" b="1" dirty="0"/>
              <a:t>="#</a:t>
            </a:r>
            <a:r>
              <a:rPr lang="en-US" altLang="ko-KR" sz="1400" b="1" dirty="0" smtClean="0"/>
              <a:t>00BFFF</a:t>
            </a:r>
            <a:r>
              <a:rPr lang="en-US" altLang="ko-KR" sz="1400" b="1" dirty="0"/>
              <a:t>" </a:t>
            </a:r>
            <a:endParaRPr lang="en-US" altLang="ko-KR" sz="1400" b="1" dirty="0" smtClean="0"/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onchange</a:t>
            </a:r>
            <a:r>
              <a:rPr lang="en-US" altLang="ko-KR" sz="1400" dirty="0" smtClean="0"/>
              <a:t>=</a:t>
            </a:r>
          </a:p>
          <a:p>
            <a:pPr defTabSz="180000"/>
            <a:r>
              <a:rPr lang="en-US" altLang="ko-KR" sz="1400" dirty="0">
                <a:solidFill>
                  <a:srgbClr val="C00000"/>
                </a:solidFill>
              </a:rPr>
              <a:t>	</a:t>
            </a:r>
            <a:r>
              <a:rPr lang="en-US" altLang="ko-KR" sz="1400" dirty="0" smtClean="0">
                <a:solidFill>
                  <a:srgbClr val="C00000"/>
                </a:solidFill>
              </a:rPr>
              <a:t>				"</a:t>
            </a:r>
            <a:r>
              <a:rPr lang="en-US" altLang="ko-KR" sz="1400" dirty="0" err="1">
                <a:solidFill>
                  <a:srgbClr val="C00000"/>
                </a:solidFill>
              </a:rPr>
              <a:t>document.body.style.color</a:t>
            </a:r>
            <a:r>
              <a:rPr lang="en-US" altLang="ko-KR" sz="1400" dirty="0">
                <a:solidFill>
                  <a:srgbClr val="C00000"/>
                </a:solidFill>
              </a:rPr>
              <a:t>=</a:t>
            </a:r>
            <a:r>
              <a:rPr lang="en-US" altLang="ko-KR" sz="1400" dirty="0" err="1">
                <a:solidFill>
                  <a:srgbClr val="C00000"/>
                </a:solidFill>
              </a:rPr>
              <a:t>this.value</a:t>
            </a:r>
            <a:r>
              <a:rPr lang="en-US" altLang="ko-KR" sz="1400" dirty="0" smtClean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9672" y="4221088"/>
            <a:ext cx="1656184" cy="612934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선택한 색을 브라우저의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바탕 글자에 적용하는 자바스크립트 코드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625962" y="2825118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69856" y="2502809"/>
            <a:ext cx="466745" cy="272415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 flipH="1">
            <a:off x="7109864" y="2825117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6016" y="3156014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value="#</a:t>
            </a:r>
            <a:r>
              <a:rPr lang="en-US" altLang="ko-KR" sz="900" dirty="0" smtClean="0"/>
              <a:t>00BFFF＂</a:t>
            </a:r>
            <a:r>
              <a:rPr lang="ko-KR" altLang="en-US" sz="900" dirty="0" smtClean="0"/>
              <a:t>색은 </a:t>
            </a:r>
            <a:endParaRPr lang="en-US" altLang="ko-KR" sz="900" dirty="0" smtClean="0"/>
          </a:p>
          <a:p>
            <a:r>
              <a:rPr lang="ko-KR" altLang="en-US" sz="900" dirty="0" smtClean="0"/>
              <a:t>컬러 다이얼로그의 초기 색</a:t>
            </a:r>
            <a:endParaRPr lang="ko-KR" altLang="en-US" sz="900" dirty="0"/>
          </a:p>
        </p:txBody>
      </p:sp>
      <p:sp>
        <p:nvSpPr>
          <p:cNvPr id="13" name="직사각형 12"/>
          <p:cNvSpPr/>
          <p:nvPr/>
        </p:nvSpPr>
        <p:spPr>
          <a:xfrm>
            <a:off x="7122367" y="3190637"/>
            <a:ext cx="1643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사용자가 </a:t>
            </a:r>
            <a:r>
              <a:rPr lang="en-US" altLang="ko-KR" sz="900" dirty="0"/>
              <a:t>#</a:t>
            </a:r>
            <a:r>
              <a:rPr lang="en-US" altLang="ko-KR" sz="900" dirty="0" smtClean="0"/>
              <a:t>FF80FF </a:t>
            </a:r>
            <a:r>
              <a:rPr lang="ko-KR" altLang="en-US" sz="900" dirty="0" smtClean="0"/>
              <a:t>색 선택</a:t>
            </a:r>
            <a:endParaRPr lang="ko-KR" altLang="en-US" sz="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34" y="3501008"/>
            <a:ext cx="3686947" cy="298044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391612" y="5520818"/>
            <a:ext cx="316805" cy="647921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450077" y="6481455"/>
            <a:ext cx="686320" cy="272415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#FF80FF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74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시간 정보 입력 폼 요소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</a:t>
            </a:r>
            <a:r>
              <a:rPr lang="en-US" altLang="ko-KR" dirty="0" err="1" smtClean="0"/>
              <a:t>month|week|date|time|datetime-local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시간 정보만 입력 가능한 폼 요소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7421517" cy="22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폼 요소 작성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1121" y="148478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 fontAlgn="base">
              <a:buAutoNum type="alphaLcParenBoth"/>
            </a:pPr>
            <a:r>
              <a:rPr lang="ko-KR" altLang="en-US" sz="1200" dirty="0" smtClean="0"/>
              <a:t>달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 smtClean="0"/>
              <a:t>&lt;</a:t>
            </a:r>
            <a:r>
              <a:rPr lang="en-US" altLang="ko-KR" sz="1200" dirty="0"/>
              <a:t>input type="month" value="</a:t>
            </a:r>
            <a:r>
              <a:rPr lang="en-US" altLang="ko-KR" sz="1200" dirty="0" smtClean="0"/>
              <a:t>2020-09</a:t>
            </a:r>
            <a:r>
              <a:rPr lang="en-US" altLang="ko-KR" sz="1200" dirty="0"/>
              <a:t>"&gt;</a:t>
            </a:r>
            <a:endParaRPr lang="en-US" altLang="ko-KR" sz="1200" b="1" dirty="0"/>
          </a:p>
        </p:txBody>
      </p:sp>
      <p:sp>
        <p:nvSpPr>
          <p:cNvPr id="25" name="직사각형 24"/>
          <p:cNvSpPr/>
          <p:nvPr/>
        </p:nvSpPr>
        <p:spPr>
          <a:xfrm>
            <a:off x="1231121" y="400506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주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type="week" value="</a:t>
            </a:r>
            <a:r>
              <a:rPr lang="en-US" altLang="ko-KR" sz="1200" dirty="0" smtClean="0"/>
              <a:t>2020-W36</a:t>
            </a:r>
            <a:r>
              <a:rPr lang="en-US" altLang="ko-KR" sz="1200" dirty="0"/>
              <a:t>"&gt;</a:t>
            </a:r>
            <a:endParaRPr lang="en-US" altLang="ko-KR" sz="1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027" y="1640730"/>
            <a:ext cx="1968787" cy="17834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78" y="3789040"/>
            <a:ext cx="2244105" cy="25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32136" y="548679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(c) </a:t>
            </a:r>
            <a:r>
              <a:rPr lang="ko-KR" altLang="en-US" sz="1200" dirty="0" smtClean="0"/>
              <a:t>날짜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type="date" value="</a:t>
            </a:r>
            <a:r>
              <a:rPr lang="en-US" altLang="ko-KR" sz="1200" dirty="0" smtClean="0"/>
              <a:t>2020-09-01</a:t>
            </a:r>
            <a:r>
              <a:rPr lang="en-US" altLang="ko-KR" sz="1200" dirty="0"/>
              <a:t>"&gt;</a:t>
            </a:r>
            <a:endParaRPr lang="en-US" altLang="ko-KR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1154480" y="5085183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e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시간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type="time" value="21:30"&gt;</a:t>
            </a:r>
            <a:endParaRPr lang="en-US" altLang="ko-KR" sz="1200" b="1" dirty="0"/>
          </a:p>
        </p:txBody>
      </p:sp>
      <p:sp>
        <p:nvSpPr>
          <p:cNvPr id="21" name="직사각형 20"/>
          <p:cNvSpPr/>
          <p:nvPr/>
        </p:nvSpPr>
        <p:spPr>
          <a:xfrm>
            <a:off x="1132136" y="2852935"/>
            <a:ext cx="45297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 smtClean="0"/>
              <a:t>(d) </a:t>
            </a:r>
            <a:r>
              <a:rPr lang="ko-KR" altLang="en-US" sz="1200" dirty="0" smtClean="0"/>
              <a:t>로컬 날짜시간 입력</a:t>
            </a:r>
            <a:endParaRPr lang="en-US" altLang="ko-KR" sz="1200" dirty="0" smtClean="0"/>
          </a:p>
          <a:p>
            <a:pPr marL="228600" indent="-228600" defTabSz="180000" fontAlgn="base">
              <a:buAutoNum type="alphaLcParenBoth"/>
            </a:pPr>
            <a:endParaRPr lang="ko-KR" altLang="en-US" sz="1200" dirty="0"/>
          </a:p>
          <a:p>
            <a:pPr defTabSz="180000"/>
            <a:r>
              <a:rPr lang="en-US" altLang="ko-KR" sz="1200" dirty="0"/>
              <a:t>&lt;input type="</a:t>
            </a:r>
            <a:r>
              <a:rPr lang="en-US" altLang="ko-KR" sz="1200" dirty="0" err="1"/>
              <a:t>datetime</a:t>
            </a:r>
            <a:r>
              <a:rPr lang="en-US" altLang="ko-KR" sz="1200" dirty="0"/>
              <a:t>-local" </a:t>
            </a:r>
            <a:r>
              <a:rPr lang="en-US" altLang="ko-KR" sz="1200" dirty="0" smtClean="0"/>
              <a:t> </a:t>
            </a:r>
          </a:p>
          <a:p>
            <a:pPr defTabSz="180000"/>
            <a:r>
              <a:rPr lang="en-US" altLang="ko-KR" sz="1200" dirty="0" smtClean="0"/>
              <a:t>			value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2020-09-01T21:30:10.32</a:t>
            </a:r>
            <a:r>
              <a:rPr lang="en-US" altLang="ko-KR" sz="1200" dirty="0"/>
              <a:t>"&gt;</a:t>
            </a:r>
            <a:endParaRPr lang="en-US" altLang="ko-KR" sz="1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11" y="236846"/>
            <a:ext cx="1408785" cy="19163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54" y="2472739"/>
            <a:ext cx="2942310" cy="18203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4293096"/>
            <a:ext cx="1450653" cy="237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3-15 </a:t>
            </a:r>
            <a:r>
              <a:rPr lang="ko-KR" altLang="en-US" dirty="0"/>
              <a:t>시간 정보 입력 폼 </a:t>
            </a:r>
            <a:r>
              <a:rPr lang="ko-KR" altLang="en-US" dirty="0" smtClean="0"/>
              <a:t>요소 활용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858" y="2132856"/>
            <a:ext cx="489654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시간 정보를 </a:t>
            </a:r>
            <a:r>
              <a:rPr lang="ko-KR" altLang="en-US" sz="1200" dirty="0" smtClean="0"/>
              <a:t>입력하는 폼 활용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시간 정보 입력 </a:t>
            </a:r>
            <a:r>
              <a:rPr lang="en-US" altLang="ko-KR" sz="1200" dirty="0"/>
              <a:t>HTML5 </a:t>
            </a:r>
            <a:r>
              <a:rPr lang="ko-KR" altLang="en-US" sz="1200" dirty="0"/>
              <a:t>폼 요소들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ko-KR" altLang="en-US" sz="1200" dirty="0"/>
              <a:t>초기 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2020</a:t>
            </a:r>
            <a:r>
              <a:rPr lang="ko-KR" altLang="en-US" sz="1200" dirty="0" smtClean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 밤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</a:t>
            </a:r>
            <a:r>
              <a:rPr lang="en-US" altLang="ko-KR" sz="1200" dirty="0"/>
              <a:t>(10</a:t>
            </a:r>
            <a:r>
              <a:rPr lang="ko-KR" altLang="en-US" sz="1200" dirty="0"/>
              <a:t>초 </a:t>
            </a:r>
            <a:r>
              <a:rPr lang="en-US" altLang="ko-KR" sz="1200" dirty="0"/>
              <a:t>32)&lt;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시간을 변경해 보세요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&lt;pre&gt;</a:t>
            </a:r>
          </a:p>
          <a:p>
            <a:pPr defTabSz="180000"/>
            <a:r>
              <a:rPr lang="en-US" altLang="ko-KR" sz="1200" dirty="0"/>
              <a:t>month </a:t>
            </a:r>
            <a:r>
              <a:rPr lang="en-US" altLang="ko-KR" sz="1200" dirty="0" smtClean="0"/>
              <a:t>: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type="month" value="</a:t>
            </a:r>
            <a:r>
              <a:rPr lang="en-US" altLang="ko-KR" sz="1200" b="1" dirty="0" smtClean="0"/>
              <a:t>2020-09"&gt;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week : </a:t>
            </a:r>
            <a:r>
              <a:rPr lang="en-US" altLang="ko-KR" sz="1200" dirty="0" smtClean="0"/>
              <a:t>	&lt;</a:t>
            </a:r>
            <a:r>
              <a:rPr lang="en-US" altLang="ko-KR" sz="1200" dirty="0"/>
              <a:t>input type="week" value="</a:t>
            </a:r>
            <a:r>
              <a:rPr lang="en-US" altLang="ko-KR" sz="1200" dirty="0" smtClean="0"/>
              <a:t>2020-W36</a:t>
            </a:r>
            <a:r>
              <a:rPr lang="en-US" altLang="ko-KR" sz="1200" dirty="0"/>
              <a:t>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data : </a:t>
            </a:r>
            <a:r>
              <a:rPr lang="en-US" altLang="ko-KR" sz="1200" dirty="0" smtClean="0"/>
              <a:t>		&lt;</a:t>
            </a:r>
            <a:r>
              <a:rPr lang="en-US" altLang="ko-KR" sz="1200" dirty="0"/>
              <a:t>input type="date" value="</a:t>
            </a:r>
            <a:r>
              <a:rPr lang="en-US" altLang="ko-KR" sz="1200" dirty="0" smtClean="0"/>
              <a:t>2020-09-01</a:t>
            </a:r>
            <a:r>
              <a:rPr lang="en-US" altLang="ko-KR" sz="1200" dirty="0"/>
              <a:t>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time : </a:t>
            </a:r>
            <a:r>
              <a:rPr lang="en-US" altLang="ko-KR" sz="1200" dirty="0" smtClean="0"/>
              <a:t>		&lt;input </a:t>
            </a:r>
            <a:r>
              <a:rPr lang="en-US" altLang="ko-KR" sz="1200" dirty="0"/>
              <a:t>type="time" value="21:30"&gt;&lt;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local</a:t>
            </a:r>
            <a:r>
              <a:rPr lang="en-US" altLang="ko-KR" sz="1200" dirty="0" smtClean="0"/>
              <a:t>:	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</a:t>
            </a:r>
            <a:r>
              <a:rPr lang="en-US" altLang="ko-KR" sz="1200" b="1" dirty="0" err="1"/>
              <a:t>datetime</a:t>
            </a:r>
            <a:r>
              <a:rPr lang="en-US" altLang="ko-KR" sz="1200" b="1" dirty="0"/>
              <a:t>-local" </a:t>
            </a:r>
          </a:p>
          <a:p>
            <a:pPr defTabSz="180000"/>
            <a:r>
              <a:rPr lang="en-US" altLang="ko-KR" sz="1200" b="1" dirty="0" smtClean="0"/>
              <a:t>						value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2020-09-01T21:30:10.32</a:t>
            </a:r>
            <a:r>
              <a:rPr lang="en-US" altLang="ko-KR" sz="1200" b="1" dirty="0"/>
              <a:t>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&lt;/pre&gt;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75" y="1307232"/>
            <a:ext cx="3568342" cy="33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3–16 </a:t>
            </a:r>
            <a:r>
              <a:rPr lang="ko-KR" altLang="en-US" dirty="0"/>
              <a:t>생일 날짜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2034216"/>
            <a:ext cx="4988227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</a:p>
          <a:p>
            <a:pPr defTabSz="180000"/>
            <a:r>
              <a:rPr lang="en-US" altLang="ko-KR" sz="1200" dirty="0" smtClean="0"/>
              <a:t>&lt;head&gt;&lt;title&gt;</a:t>
            </a:r>
            <a:r>
              <a:rPr lang="ko-KR" altLang="en-US" sz="1200" dirty="0" smtClean="0"/>
              <a:t>시간 정보 입력 응용</a:t>
            </a:r>
            <a:r>
              <a:rPr lang="en-US" altLang="ko-KR" sz="1200" dirty="0" smtClean="0"/>
              <a:t>&lt;/title&gt;&lt;/head&gt;</a:t>
            </a:r>
          </a:p>
          <a:p>
            <a:pPr defTabSz="180000"/>
            <a:r>
              <a:rPr lang="en-US" altLang="ko-KR" sz="1200" dirty="0" smtClean="0"/>
              <a:t>&lt;body&gt;</a:t>
            </a:r>
          </a:p>
          <a:p>
            <a:pPr defTabSz="180000"/>
            <a:r>
              <a:rPr lang="en-US" altLang="ko-KR" sz="1200" dirty="0" smtClean="0"/>
              <a:t>&lt;h3&gt;</a:t>
            </a:r>
            <a:r>
              <a:rPr lang="ko-KR" altLang="en-US" sz="1200" dirty="0" err="1" smtClean="0"/>
              <a:t>생일축하합니다</a:t>
            </a:r>
            <a:r>
              <a:rPr lang="en-US" altLang="ko-KR" sz="1200" dirty="0" smtClean="0"/>
              <a:t>&lt;/h3&gt;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당신의 생일은 </a:t>
            </a:r>
            <a:r>
              <a:rPr lang="en-US" altLang="ko-KR" sz="1200" dirty="0" smtClean="0"/>
              <a:t>2000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일입니다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틀리면 수정하시고</a:t>
            </a:r>
          </a:p>
          <a:p>
            <a:pPr defTabSz="180000"/>
            <a:r>
              <a:rPr lang="ko-KR" altLang="en-US" sz="1200" dirty="0" smtClean="0"/>
              <a:t>파티 시간과 장소를 입력하세요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&lt;form&gt;</a:t>
            </a:r>
          </a:p>
          <a:p>
            <a:pPr defTabSz="180000"/>
            <a:r>
              <a:rPr lang="en-US" altLang="ko-KR" sz="1200" dirty="0" smtClean="0"/>
              <a:t>&lt;table&gt;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/>
              <a:t>&lt;</a:t>
            </a:r>
            <a:r>
              <a:rPr lang="en-US" altLang="ko-KR" sz="1200" dirty="0" smtClean="0"/>
              <a:t>td&gt;</a:t>
            </a:r>
            <a:r>
              <a:rPr lang="en-US" altLang="ko-KR" sz="1200" b="1" dirty="0" smtClean="0"/>
              <a:t>&lt;input type="date" value="2000-05-20"&gt;</a:t>
            </a:r>
            <a:r>
              <a:rPr lang="en-US" altLang="ko-KR" sz="1200" dirty="0" smtClean="0"/>
              <a:t>&lt;/td</a:t>
            </a:r>
            <a:r>
              <a:rPr lang="en-US" altLang="ko-KR" sz="1200" dirty="0"/>
              <a:t>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생일파티시간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&lt;td&gt;</a:t>
            </a:r>
            <a:r>
              <a:rPr lang="en-US" altLang="ko-KR" sz="1200" b="1" dirty="0" smtClean="0"/>
              <a:t>&lt;input type="time"&gt;</a:t>
            </a:r>
            <a:r>
              <a:rPr lang="en-US" altLang="ko-KR" sz="1200" dirty="0" smtClean="0"/>
              <a:t>&lt;/td&gt;&lt;/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생일파티장소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&lt;td&gt;</a:t>
            </a:r>
            <a:r>
              <a:rPr lang="en-US" altLang="ko-KR" sz="1200" b="1" dirty="0" smtClean="0"/>
              <a:t>&lt;input type="text"&gt;</a:t>
            </a:r>
            <a:r>
              <a:rPr lang="en-US" altLang="ko-KR" sz="1200" dirty="0"/>
              <a:t>&lt;/td&gt;&lt;/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&lt;/table&gt;</a:t>
            </a:r>
          </a:p>
          <a:p>
            <a:pPr defTabSz="180000"/>
            <a:r>
              <a:rPr lang="en-US" altLang="ko-KR" sz="1200" dirty="0" smtClean="0"/>
              <a:t>&lt;/form&gt;</a:t>
            </a:r>
          </a:p>
          <a:p>
            <a:pPr defTabSz="180000"/>
            <a:r>
              <a:rPr lang="en-US" altLang="ko-KR" sz="1200" dirty="0" smtClean="0"/>
              <a:t>&lt;/body&gt;</a:t>
            </a:r>
          </a:p>
          <a:p>
            <a:pPr defTabSz="180000"/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609600" y="1366922"/>
            <a:ext cx="7757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날짜를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받아라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127" y="1719519"/>
            <a:ext cx="4653873" cy="13561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184" y="5015035"/>
            <a:ext cx="4439816" cy="130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스핀버튼과 슬라이드 바로 편리한 숫자 입력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&lt;input type=“number”&gt;</a:t>
            </a:r>
          </a:p>
          <a:p>
            <a:pPr lvl="1"/>
            <a:r>
              <a:rPr lang="ko-KR" altLang="en-US" dirty="0" smtClean="0"/>
              <a:t>스핀버튼으로 정교한 값 입력</a:t>
            </a:r>
          </a:p>
          <a:p>
            <a:pPr lvl="0"/>
            <a:endParaRPr lang="en-US" altLang="ko-KR" dirty="0" smtClean="0"/>
          </a:p>
          <a:p>
            <a:pPr lvl="0"/>
            <a:endParaRPr lang="en-US" altLang="ko-KR" dirty="0"/>
          </a:p>
          <a:p>
            <a:pPr lvl="0"/>
            <a:endParaRPr lang="en-US" altLang="ko-KR" dirty="0" smtClean="0"/>
          </a:p>
          <a:p>
            <a:pPr lvl="0"/>
            <a:r>
              <a:rPr lang="en-US" altLang="ko-KR" dirty="0" smtClean="0"/>
              <a:t>&lt;input type=“range”&gt;</a:t>
            </a:r>
          </a:p>
          <a:p>
            <a:pPr lvl="1"/>
            <a:r>
              <a:rPr lang="ko-KR" altLang="en-US" dirty="0" smtClean="0"/>
              <a:t>슬라이드 바로 대략적인 값 입력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7" y="2368431"/>
            <a:ext cx="4249898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0.0" max</a:t>
            </a:r>
            <a:r>
              <a:rPr lang="en-US" altLang="ko-KR" sz="1400" dirty="0"/>
              <a:t>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			  					step=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"0.5"&gt;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7" y="4509120"/>
            <a:ext cx="4249897" cy="1770698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="0" max="100</a:t>
            </a:r>
            <a:r>
              <a:rPr lang="en-US" altLang="ko-KR" sz="1400" dirty="0" smtClean="0"/>
              <a:t>" 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				list</a:t>
            </a:r>
            <a:r>
              <a:rPr lang="en-US" altLang="ko-KR" sz="1400" b="1" dirty="0"/>
              <a:t>="temperatures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/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value="10" label="Low"&gt;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value="50" label="Medium"&gt;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value="90" label="High"&gt;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2" y="2276872"/>
            <a:ext cx="1188464" cy="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5415715" y="255388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461053" y="2346313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25648" y="2869257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33758" y="52840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708048" y="4694947"/>
            <a:ext cx="2032304" cy="1237783"/>
            <a:chOff x="3109271" y="3590756"/>
            <a:chExt cx="2032304" cy="1237783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657" y="3861048"/>
              <a:ext cx="1831654" cy="582799"/>
            </a:xfrm>
            <a:prstGeom prst="rect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89586" y="3590756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Medium(50)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3184" y="3590756"/>
              <a:ext cx="678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High(90)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95327" y="3590756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Low(10)</a:t>
              </a:r>
              <a:endParaRPr lang="ko-KR" altLang="en-US" sz="10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0512" y="4413041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m</a:t>
              </a:r>
              <a:r>
                <a:rPr lang="en-US" altLang="ko-KR" sz="1050" dirty="0" smtClean="0"/>
                <a:t>ax</a:t>
              </a:r>
            </a:p>
            <a:p>
              <a:r>
                <a:rPr lang="en-US" altLang="ko-KR" sz="1050" dirty="0" smtClean="0"/>
                <a:t>(100) 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109271" y="4413041"/>
              <a:ext cx="4379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/>
                <a:t>min</a:t>
              </a:r>
            </a:p>
            <a:p>
              <a:r>
                <a:rPr lang="en-US" altLang="ko-KR" sz="1050" dirty="0" smtClean="0"/>
                <a:t> (0) </a:t>
              </a:r>
              <a:endParaRPr lang="ko-KR" altLang="en-US" sz="1050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514030" y="3072440"/>
            <a:ext cx="3286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(a) spin </a:t>
            </a:r>
            <a:r>
              <a:rPr lang="ko-KR" altLang="en-US" sz="1050" dirty="0" smtClean="0"/>
              <a:t>버튼 클릭 시 </a:t>
            </a:r>
            <a:r>
              <a:rPr lang="en-US" altLang="ko-KR" sz="1050" dirty="0" smtClean="0"/>
              <a:t>0.0~10.0 </a:t>
            </a:r>
            <a:r>
              <a:rPr lang="ko-KR" altLang="en-US" sz="1050" dirty="0" smtClean="0"/>
              <a:t>사이에서 </a:t>
            </a:r>
            <a:r>
              <a:rPr lang="en-US" altLang="ko-KR" sz="1050" dirty="0" smtClean="0"/>
              <a:t>0.5</a:t>
            </a:r>
            <a:r>
              <a:rPr lang="ko-KR" altLang="en-US" sz="1050" dirty="0" smtClean="0"/>
              <a:t>씩 증감</a:t>
            </a:r>
            <a:endParaRPr lang="en-US" altLang="ko-KR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1634254" y="6316934"/>
            <a:ext cx="30460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(b) </a:t>
            </a:r>
            <a:r>
              <a:rPr lang="ko-KR" altLang="en-US" sz="1050" dirty="0" smtClean="0"/>
              <a:t>슬라이드 바를 움직여 </a:t>
            </a:r>
            <a:r>
              <a:rPr lang="en-US" altLang="ko-KR" sz="1050" dirty="0" smtClean="0"/>
              <a:t>0~100</a:t>
            </a:r>
            <a:r>
              <a:rPr lang="ko-KR" altLang="en-US" sz="1050" dirty="0" smtClean="0"/>
              <a:t>사이</a:t>
            </a:r>
            <a:r>
              <a:rPr lang="ko-KR" altLang="en-US" sz="1050" dirty="0"/>
              <a:t>의</a:t>
            </a:r>
            <a:r>
              <a:rPr lang="ko-KR" altLang="en-US" sz="1050" dirty="0" smtClean="0"/>
              <a:t> 값 입력</a:t>
            </a:r>
            <a:endParaRPr lang="en-US" altLang="ko-KR" sz="105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638" y="6082300"/>
            <a:ext cx="18383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altLang="ko-KR" dirty="0" smtClean="0"/>
              <a:t>&lt;header&gt;</a:t>
            </a:r>
          </a:p>
          <a:p>
            <a:pPr lvl="1"/>
            <a:r>
              <a:rPr lang="ko-KR" altLang="en-US" dirty="0" smtClean="0"/>
              <a:t>페이지나 섹션의 머리말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페이지를 소개하는 간단한 설명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하이퍼링크들을 모아 놓은 특별한 섹션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내 목차를 만드는 용도</a:t>
            </a:r>
            <a:endParaRPr lang="en-US" altLang="ko-KR" dirty="0" smtClean="0"/>
          </a:p>
          <a:p>
            <a:r>
              <a:rPr lang="en-US" altLang="ko-KR" dirty="0" smtClean="0"/>
              <a:t>&lt;section&gt;</a:t>
            </a:r>
          </a:p>
          <a:p>
            <a:pPr lvl="1"/>
            <a:r>
              <a:rPr lang="ko-KR" altLang="en-US" dirty="0" smtClean="0"/>
              <a:t>문서의 장</a:t>
            </a:r>
            <a:r>
              <a:rPr lang="en-US" altLang="ko-KR" dirty="0" smtClean="0"/>
              <a:t>(chapter, section) </a:t>
            </a:r>
            <a:r>
              <a:rPr lang="ko-KR" altLang="en-US" dirty="0" smtClean="0"/>
              <a:t>혹은 절을 구성하는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문서에 여러 장이 있듯이 웹 페이지에 여러 </a:t>
            </a:r>
            <a:r>
              <a:rPr lang="en-US" altLang="ko-KR" dirty="0" smtClean="0"/>
              <a:t>&lt;section&gt;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헤딩 태그</a:t>
            </a:r>
            <a:r>
              <a:rPr lang="en-US" altLang="ko-KR" dirty="0" smtClean="0"/>
              <a:t>(&lt;h1&gt;~&lt;h6&gt;)</a:t>
            </a:r>
            <a:r>
              <a:rPr lang="ko-KR" altLang="en-US" dirty="0" smtClean="0"/>
              <a:t>를 사용하여 절 혹은 섹션의 주제 기입</a:t>
            </a:r>
          </a:p>
          <a:p>
            <a:r>
              <a:rPr lang="en-US" altLang="ko-KR" dirty="0" smtClean="0"/>
              <a:t>&lt;article&gt;</a:t>
            </a:r>
          </a:p>
          <a:p>
            <a:pPr lvl="1"/>
            <a:r>
              <a:rPr lang="ko-KR" altLang="en-US" dirty="0" smtClean="0"/>
              <a:t>본문과 연관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독립적인 콘텐츠를 담는 영역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혹은 보조 기사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포스트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등 기타 독립적인 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&lt;article&gt;</a:t>
            </a:r>
            <a:r>
              <a:rPr lang="ko-KR" altLang="en-US" dirty="0" smtClean="0"/>
              <a:t>에 담는 내용이 많은 경우 여러 </a:t>
            </a:r>
            <a:r>
              <a:rPr lang="en-US" altLang="ko-KR" dirty="0" smtClean="0"/>
              <a:t>&lt;section&gt; </a:t>
            </a:r>
            <a:r>
              <a:rPr lang="ko-KR" altLang="en-US" dirty="0" smtClean="0"/>
              <a:t>둘 수 있음</a:t>
            </a:r>
            <a:endParaRPr lang="en-US" altLang="ko-KR" dirty="0" smtClean="0"/>
          </a:p>
          <a:p>
            <a:r>
              <a:rPr lang="en-US" altLang="ko-KR" dirty="0" smtClean="0"/>
              <a:t>&lt;aside&gt;</a:t>
            </a:r>
          </a:p>
          <a:p>
            <a:pPr lvl="1"/>
            <a:r>
              <a:rPr lang="ko-KR" altLang="en-US" dirty="0" smtClean="0"/>
              <a:t>본문에서 약간 벗어난 노트나 팁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신문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잡지에서 주요 기사 옆 관련 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삽입 어구로 표시된 논평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페이지의 오른쪽이나 왼쪽에 주로 배치</a:t>
            </a:r>
            <a:endParaRPr lang="en-US" altLang="ko-KR" dirty="0" smtClean="0"/>
          </a:p>
          <a:p>
            <a:r>
              <a:rPr lang="en-US" altLang="ko-KR" dirty="0" smtClean="0"/>
              <a:t>&lt;footer&gt;</a:t>
            </a:r>
          </a:p>
          <a:p>
            <a:pPr lvl="1"/>
            <a:r>
              <a:rPr lang="ko-KR" altLang="en-US" dirty="0" smtClean="0"/>
              <a:t>꼬리말 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저자나 저작권 정보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56176" y="1556792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9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84784"/>
            <a:ext cx="3015635" cy="27997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3-17 </a:t>
            </a:r>
            <a:r>
              <a:rPr lang="en-US" altLang="ko-KR" dirty="0"/>
              <a:t>&lt;input type="</a:t>
            </a:r>
            <a:r>
              <a:rPr lang="en-US" altLang="ko-KR" dirty="0" err="1"/>
              <a:t>number|range</a:t>
            </a:r>
            <a:r>
              <a:rPr lang="en-US" altLang="ko-KR" dirty="0"/>
              <a:t>"&gt;</a:t>
            </a:r>
            <a:r>
              <a:rPr lang="ko-KR" altLang="en-US" dirty="0"/>
              <a:t>로 편리한 숫자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84784"/>
            <a:ext cx="4552487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smtClean="0"/>
              <a:t>편리한 숫자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홈 제어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온도 조절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지속시간 </a:t>
            </a:r>
            <a:r>
              <a:rPr lang="en-US" altLang="ko-KR" sz="1400" dirty="0"/>
              <a:t>(0.0~10.0</a:t>
            </a:r>
            <a:r>
              <a:rPr lang="ko-KR" altLang="en-US" sz="1400" dirty="0"/>
              <a:t>시간</a:t>
            </a:r>
            <a:r>
              <a:rPr lang="en-US" altLang="ko-KR" sz="1400" dirty="0"/>
              <a:t>) :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 </a:t>
            </a:r>
            <a:r>
              <a:rPr lang="en-US" altLang="ko-KR" sz="1400" dirty="0"/>
              <a:t>min="0.0" max="10.0"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step</a:t>
            </a:r>
            <a:r>
              <a:rPr lang="en-US" altLang="ko-KR" sz="1400" dirty="0"/>
              <a:t>="0.5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온도 </a:t>
            </a:r>
            <a:r>
              <a:rPr lang="ko-KR" altLang="en-US" sz="1400" dirty="0"/>
              <a:t>설정 </a:t>
            </a:r>
            <a:r>
              <a:rPr lang="en-US" altLang="ko-KR" sz="1400" dirty="0"/>
              <a:t>:10&amp;deg;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 </a:t>
            </a:r>
            <a:r>
              <a:rPr lang="en-US" altLang="ko-KR" sz="1400" dirty="0"/>
              <a:t>min="10" max="30" </a:t>
            </a:r>
          </a:p>
          <a:p>
            <a:pPr defTabSz="180000"/>
            <a:r>
              <a:rPr lang="en-US" altLang="ko-KR" sz="1400" dirty="0" smtClean="0"/>
              <a:t>					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list</a:t>
            </a:r>
            <a:r>
              <a:rPr lang="en-US" altLang="ko-KR" sz="1400" b="1" dirty="0">
                <a:solidFill>
                  <a:srgbClr val="C00000"/>
                </a:solidFill>
              </a:rPr>
              <a:t>="temperatures"</a:t>
            </a:r>
            <a:r>
              <a:rPr lang="en-US" altLang="ko-KR" sz="1400" dirty="0"/>
              <a:t>&gt;30&amp;deg;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value="12" label="Low"&gt;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value="20" label="Medium"&gt;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value="28" label="High"&gt;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/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6544424" y="3772488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09827" y="4261118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value="12" </a:t>
            </a:r>
            <a:endParaRPr lang="en-US" altLang="ko-KR" sz="1000" dirty="0" smtClean="0"/>
          </a:p>
          <a:p>
            <a:r>
              <a:rPr lang="en-US" altLang="ko-KR" sz="1000" dirty="0" smtClean="0"/>
              <a:t>label</a:t>
            </a:r>
            <a:r>
              <a:rPr lang="en-US" altLang="ko-KR" sz="1000" dirty="0"/>
              <a:t>="Low</a:t>
            </a:r>
            <a:r>
              <a:rPr lang="en-US" altLang="ko-KR" sz="1000" dirty="0" smtClean="0"/>
              <a:t>"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 flipH="1">
            <a:off x="7791245" y="3755941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60755" y="4248811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</a:t>
            </a:r>
            <a:r>
              <a:rPr lang="en-US" altLang="ko-KR" sz="1000" dirty="0" smtClean="0"/>
              <a:t>="28" </a:t>
            </a:r>
          </a:p>
          <a:p>
            <a:r>
              <a:rPr lang="en-US" altLang="ko-KR" sz="1000" dirty="0" smtClean="0"/>
              <a:t>label="High"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900938" y="2739103"/>
            <a:ext cx="737597" cy="255389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77" y="5069240"/>
            <a:ext cx="2686050" cy="1552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20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1" y="2390134"/>
            <a:ext cx="3456384" cy="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입력할 정보의 힌트 </a:t>
            </a:r>
            <a:r>
              <a:rPr lang="ko-KR" altLang="en-US" dirty="0" smtClean="0"/>
              <a:t>보여주기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 smtClean="0"/>
              <a:t>속성에 사용자가 입력할 데이터 힌트 주기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2274054"/>
            <a:ext cx="4335357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ko-KR" altLang="en-US" sz="1400" dirty="0" err="1"/>
              <a:t>이메일</a:t>
            </a:r>
            <a:r>
              <a:rPr lang="ko-KR" altLang="en-US" sz="1400" dirty="0"/>
              <a:t> 주소</a:t>
            </a:r>
            <a:r>
              <a:rPr lang="en-US" altLang="ko-KR" sz="1400" dirty="0"/>
              <a:t>: </a:t>
            </a:r>
            <a:endParaRPr lang="en-US" altLang="ko-KR" sz="1400" dirty="0" smtClean="0"/>
          </a:p>
          <a:p>
            <a:pPr defTabSz="180000" fontAlgn="base"/>
            <a:r>
              <a:rPr lang="en-US" altLang="ko-KR" sz="1400" dirty="0" smtClean="0"/>
              <a:t>&lt;</a:t>
            </a:r>
            <a:r>
              <a:rPr lang="en-US" altLang="ko-KR" sz="1400" dirty="0"/>
              <a:t>input type="email</a:t>
            </a:r>
            <a:r>
              <a:rPr lang="en-US" altLang="ko-KR" sz="1400" dirty="0" smtClean="0"/>
              <a:t>"	</a:t>
            </a:r>
            <a:r>
              <a:rPr lang="en-US" altLang="ko-KR" sz="1400" b="1" dirty="0" smtClean="0"/>
              <a:t>placeholder=</a:t>
            </a:r>
            <a:r>
              <a:rPr lang="en-US" altLang="ko-KR" sz="1400" b="1" dirty="0"/>
              <a:t>"</a:t>
            </a:r>
            <a:r>
              <a:rPr lang="en-US" altLang="ko-KR" sz="1400" b="1" dirty="0" err="1" smtClean="0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  <p:sp>
        <p:nvSpPr>
          <p:cNvPr id="3" name="자유형 2"/>
          <p:cNvSpPr/>
          <p:nvPr/>
        </p:nvSpPr>
        <p:spPr>
          <a:xfrm>
            <a:off x="4450036" y="2249950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형식을 가진 텍스트 입력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&lt;input type=“email”&gt;, email </a:t>
            </a:r>
            <a:r>
              <a:rPr lang="ko-KR" altLang="en-US" sz="2000" dirty="0" smtClean="0"/>
              <a:t>주소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url</a:t>
            </a:r>
            <a:r>
              <a:rPr lang="en-US" altLang="ko-KR" sz="2000" dirty="0" smtClean="0"/>
              <a:t>”&gt;, URL </a:t>
            </a:r>
            <a:r>
              <a:rPr lang="ko-KR" altLang="en-US" sz="2000" dirty="0" smtClean="0"/>
              <a:t>입력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tel</a:t>
            </a:r>
            <a:r>
              <a:rPr lang="en-US" altLang="ko-KR" sz="2000" dirty="0" smtClean="0"/>
              <a:t>”&gt;, </a:t>
            </a:r>
            <a:r>
              <a:rPr lang="ko-KR" altLang="en-US" sz="2000" dirty="0" smtClean="0"/>
              <a:t>전화번호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err="1" smtClean="0"/>
              <a:t>검색어</a:t>
            </a:r>
            <a:r>
              <a:rPr lang="ko-KR" altLang="en-US" sz="2000" dirty="0" smtClean="0"/>
              <a:t> 입력</a:t>
            </a:r>
            <a:r>
              <a:rPr lang="en-US" altLang="ko-KR" sz="2000" dirty="0" smtClean="0"/>
              <a:t>, &lt;input type=“search”&gt;</a:t>
            </a:r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34" y="2578790"/>
            <a:ext cx="2495550" cy="5334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83" y="2878027"/>
            <a:ext cx="1904800" cy="65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296771" y="1772816"/>
            <a:ext cx="3585020" cy="715089"/>
          </a:xfrm>
          <a:prstGeom prst="roundRect">
            <a:avLst>
              <a:gd name="adj" fmla="val 1074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주소 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&lt;input type="email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 placeholder=“</a:t>
            </a:r>
            <a:r>
              <a:rPr lang="en-US" altLang="ko-KR" sz="1200" dirty="0" err="1" smtClean="0"/>
              <a:t>id@host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type="submit" </a:t>
            </a:r>
            <a:r>
              <a:rPr lang="en-US" altLang="ko-KR" sz="1200" dirty="0" smtClean="0"/>
              <a:t>value</a:t>
            </a:r>
            <a:r>
              <a:rPr lang="en-US" altLang="ko-KR" sz="1200" dirty="0"/>
              <a:t>="</a:t>
            </a:r>
            <a:r>
              <a:rPr lang="ko-KR" altLang="en-US" sz="1200" dirty="0"/>
              <a:t>전송</a:t>
            </a:r>
            <a:r>
              <a:rPr lang="en-US" altLang="ko-KR" sz="1200" dirty="0"/>
              <a:t>"&gt;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627039" y="3256443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(a) </a:t>
            </a:r>
            <a:r>
              <a:rPr lang="ko-KR" altLang="en-US" sz="1200" dirty="0" smtClean="0"/>
              <a:t>초기 화면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116853" y="3655970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(b)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주소</a:t>
            </a:r>
            <a:r>
              <a:rPr lang="ko-KR" altLang="en-US" sz="1200" dirty="0"/>
              <a:t>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잘못 </a:t>
            </a:r>
            <a:r>
              <a:rPr lang="ko-KR" altLang="en-US" sz="1200" dirty="0" smtClean="0"/>
              <a:t>입력하고 </a:t>
            </a:r>
            <a:endParaRPr lang="en-US" altLang="ko-KR" sz="1200" dirty="0" smtClean="0"/>
          </a:p>
          <a:p>
            <a:r>
              <a:rPr lang="en-US" altLang="ko-KR" sz="1200"/>
              <a:t> </a:t>
            </a:r>
            <a:r>
              <a:rPr lang="en-US" altLang="ko-KR" sz="1200" smtClean="0"/>
              <a:t>     ‘</a:t>
            </a:r>
            <a:r>
              <a:rPr lang="ko-KR" altLang="en-US" sz="1200" smtClean="0"/>
              <a:t>전송</a:t>
            </a:r>
            <a:r>
              <a:rPr lang="en-US" altLang="ko-KR" sz="1200" smtClean="0"/>
              <a:t>’ </a:t>
            </a:r>
            <a:r>
              <a:rPr lang="ko-KR" altLang="en-US" sz="1200" dirty="0" smtClean="0"/>
              <a:t>버튼을 클릭하여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전송한 </a:t>
            </a:r>
            <a:r>
              <a:rPr lang="ko-KR" altLang="en-US" sz="1200" dirty="0"/>
              <a:t>경우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8280" y="3191681"/>
            <a:ext cx="849828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오류메시지</a:t>
            </a:r>
            <a:endParaRPr lang="ko-KR" altLang="en-US" sz="10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79236" y="2829945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8558" y="2178488"/>
            <a:ext cx="1442412" cy="272415"/>
          </a:xfrm>
          <a:prstGeom prst="wedgeRoundRectCallout">
            <a:avLst>
              <a:gd name="adj1" fmla="val -19270"/>
              <a:gd name="adj2" fmla="val 1455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사용자가 입력한 내용</a:t>
            </a:r>
            <a:endParaRPr lang="ko-KR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58" y="2576284"/>
            <a:ext cx="2711317" cy="6034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7948" y="4345226"/>
            <a:ext cx="451143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” placeholder=“http://”&gt;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6280" y="5117290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” placeholder=“010-1234-5678”&gt;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06280" y="5959408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type=“search” 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63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3–18 </a:t>
            </a:r>
            <a:r>
              <a:rPr lang="ko-KR" altLang="en-US" dirty="0"/>
              <a:t>형식을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5944" y="1700808"/>
            <a:ext cx="561662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형식을 가진 텍스트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</a:t>
            </a:r>
            <a:r>
              <a:rPr lang="ko-KR" altLang="en-US" sz="1400" dirty="0"/>
              <a:t>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email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type="email"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id@host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http://"&gt;&lt;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tel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placeholder="010-1234-5678"&gt;</a:t>
            </a:r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type="submit" value="</a:t>
            </a:r>
            <a:r>
              <a:rPr lang="ko-KR" altLang="en-US" sz="1400" dirty="0"/>
              <a:t>확인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type="search" </a:t>
            </a:r>
            <a:r>
              <a:rPr lang="en-US" altLang="ko-KR" sz="1400" dirty="0" smtClean="0"/>
              <a:t>placeholder</a:t>
            </a:r>
            <a:r>
              <a:rPr lang="en-US" altLang="ko-KR" sz="1400" dirty="0"/>
              <a:t>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type="button" value="</a:t>
            </a:r>
            <a:r>
              <a:rPr lang="ko-KR" altLang="en-US" sz="1400" dirty="0"/>
              <a:t>검색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90" y="3429000"/>
            <a:ext cx="3041920" cy="30292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908720"/>
            <a:ext cx="30289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55" y="2183803"/>
            <a:ext cx="2908023" cy="3246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3–19 </a:t>
            </a:r>
            <a:r>
              <a:rPr lang="ko-KR" altLang="en-US" dirty="0"/>
              <a:t>폼 요소의 </a:t>
            </a:r>
            <a:r>
              <a:rPr lang="ko-KR" altLang="en-US" dirty="0" err="1" smtClean="0"/>
              <a:t>그룹핑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1463" y="1628800"/>
            <a:ext cx="41044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폼 입력 그룹으로 묶기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정보를 입력해주세요</a:t>
            </a:r>
            <a:r>
              <a:rPr lang="en-US" altLang="ko-KR" sz="1400" dirty="0" smtClean="0"/>
              <a:t>.&lt;/h3&gt;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400" b="1" dirty="0">
                <a:solidFill>
                  <a:srgbClr val="C00000"/>
                </a:solidFill>
              </a:rPr>
              <a:t>legend&gt;</a:t>
            </a:r>
            <a:r>
              <a:rPr lang="ko-KR" altLang="en-US" sz="1400" b="1" dirty="0">
                <a:solidFill>
                  <a:srgbClr val="C00000"/>
                </a:solidFill>
              </a:rPr>
              <a:t>회원정보</a:t>
            </a:r>
            <a:r>
              <a:rPr lang="en-US" altLang="ko-KR" sz="1400" b="1" dirty="0">
                <a:solidFill>
                  <a:srgbClr val="C00000"/>
                </a:solidFill>
              </a:rPr>
              <a:t>&lt;/legend&gt;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err="1" smtClean="0"/>
              <a:t>이메일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type="email"&gt;&lt;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 err="1"/>
              <a:t>fieldset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small&gt;</a:t>
            </a:r>
            <a:r>
              <a:rPr lang="ko-KR" altLang="en-US" sz="1400" dirty="0"/>
              <a:t>질문 </a:t>
            </a:r>
            <a:r>
              <a:rPr lang="en-US" altLang="ko-KR" sz="1400" dirty="0"/>
              <a:t>: Tel. 010-111-1111&lt;/small&gt;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3556165" y="3683826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3201" y="4294460"/>
            <a:ext cx="764054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그룹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박스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9203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응용</a:t>
            </a:r>
            <a:r>
              <a:rPr lang="en-US" altLang="ko-KR" sz="2800" dirty="0" smtClean="0"/>
              <a:t>1.  </a:t>
            </a:r>
            <a:r>
              <a:rPr lang="ko-KR" altLang="en-US" sz="2800" dirty="0" smtClean="0"/>
              <a:t>전화벨 버튼 만들기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353326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22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응용</a:t>
            </a:r>
            <a:r>
              <a:rPr lang="en-US" altLang="ko-KR" sz="2800" dirty="0" smtClean="0"/>
              <a:t>2.  </a:t>
            </a:r>
            <a:r>
              <a:rPr lang="ko-KR" altLang="en-US" sz="2800" dirty="0" err="1" smtClean="0"/>
              <a:t>로그인폼</a:t>
            </a:r>
            <a:r>
              <a:rPr lang="ko-KR" altLang="en-US" sz="2800" dirty="0" smtClean="0"/>
              <a:t> 만들</a:t>
            </a:r>
            <a:r>
              <a:rPr lang="ko-KR" altLang="en-US" sz="2800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21" y="1484784"/>
            <a:ext cx="5184576" cy="24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79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응용</a:t>
            </a:r>
            <a:r>
              <a:rPr lang="en-US" altLang="ko-KR" sz="2800" dirty="0" smtClean="0"/>
              <a:t>3. &lt;detail&gt;</a:t>
            </a:r>
            <a:r>
              <a:rPr lang="ko-KR" altLang="en-US" sz="2800" dirty="0" smtClean="0"/>
              <a:t>태그와 </a:t>
            </a:r>
            <a:r>
              <a:rPr lang="en-US" altLang="ko-KR" sz="2800" dirty="0" smtClean="0"/>
              <a:t>&lt;summary&gt;</a:t>
            </a:r>
            <a:r>
              <a:rPr lang="ko-KR" altLang="en-US" sz="2800" dirty="0" smtClean="0"/>
              <a:t>태그 활용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3391242" cy="21077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772816"/>
            <a:ext cx="3793858" cy="38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78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응용</a:t>
            </a:r>
            <a:r>
              <a:rPr lang="en-US" altLang="ko-KR" sz="2800" dirty="0" smtClean="0"/>
              <a:t>4. </a:t>
            </a:r>
            <a:r>
              <a:rPr lang="ko-KR" altLang="en-US" sz="2800" dirty="0" smtClean="0"/>
              <a:t>이메일 전송 화면 </a:t>
            </a:r>
            <a:r>
              <a:rPr lang="ko-KR" altLang="en-US" sz="2800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84784"/>
            <a:ext cx="4781550" cy="441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5936" y="2852936"/>
            <a:ext cx="1963999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테이블 태그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752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</a:t>
            </a:r>
            <a:r>
              <a:rPr lang="en-US" altLang="ko-KR" dirty="0" smtClean="0"/>
              <a:t>5. </a:t>
            </a:r>
            <a:r>
              <a:rPr lang="ko-KR" altLang="en-US" dirty="0" smtClean="0"/>
              <a:t>회원가입 화면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필수 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연락처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취미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관심 분야 각각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이상 적용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   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취미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분야에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이상의 항목을 적용하는 경우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- </a:t>
            </a:r>
            <a:r>
              <a:rPr lang="ko-KR" altLang="en-US" dirty="0" smtClean="0"/>
              <a:t>체크 박스나 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- </a:t>
            </a:r>
            <a:r>
              <a:rPr lang="ko-KR" altLang="en-US" dirty="0" smtClean="0"/>
              <a:t>리스트 적용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094401"/>
            <a:ext cx="1245121" cy="15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웹과 모바일의 레이아웃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41355" y="1916832"/>
            <a:ext cx="3340628" cy="4392488"/>
            <a:chOff x="5311749" y="1692581"/>
            <a:chExt cx="3456385" cy="3888433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Header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452320" y="5046265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Footer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Navigation Menu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6134" y="2843656"/>
              <a:ext cx="2332025" cy="2099910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Main Content</a:t>
              </a:r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70169" y="2843657"/>
              <a:ext cx="750503" cy="2099909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Content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92080" y="1932474"/>
            <a:ext cx="2304256" cy="4376846"/>
            <a:chOff x="5388638" y="1989080"/>
            <a:chExt cx="2350536" cy="3528392"/>
          </a:xfrm>
        </p:grpSpPr>
        <p:sp>
          <p:nvSpPr>
            <p:cNvPr id="19" name="직사각형 18"/>
            <p:cNvSpPr/>
            <p:nvPr/>
          </p:nvSpPr>
          <p:spPr>
            <a:xfrm>
              <a:off x="5388638" y="1989080"/>
              <a:ext cx="2350536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049073" y="2068976"/>
              <a:ext cx="1616646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Header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050147" y="2417554"/>
              <a:ext cx="1605504" cy="269357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Main Content</a:t>
              </a:r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66135" y="2068975"/>
              <a:ext cx="510138" cy="3042152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err="1" smtClean="0">
                  <a:solidFill>
                    <a:srgbClr val="C00000"/>
                  </a:solidFill>
                </a:rPr>
                <a:t>Navi</a:t>
              </a:r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Menu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68180" y="1526655"/>
            <a:ext cx="65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Web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12160" y="1507143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Mobile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96544" y="5877272"/>
            <a:ext cx="2117913" cy="371418"/>
          </a:xfrm>
          <a:prstGeom prst="roundRect">
            <a:avLst>
              <a:gd name="adj" fmla="val 428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altLang="ko-KR" sz="1100" dirty="0" smtClean="0">
                <a:solidFill>
                  <a:srgbClr val="C00000"/>
                </a:solidFill>
              </a:rPr>
              <a:t>Footer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47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모양은 구조와 별개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&lt;footer&gt;,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모양이 자동으로 결정되는 것이 아님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개발자가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를 이용하여 직접 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모양을 지정해야 함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708920"/>
            <a:ext cx="381533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&lt;header&gt;</a:t>
            </a:r>
            <a:r>
              <a:rPr lang="en-US" altLang="ko-KR" sz="1200" dirty="0" smtClean="0"/>
              <a:t>header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&lt;nav&gt;</a:t>
            </a:r>
            <a:r>
              <a:rPr lang="nb-NO" altLang="ko-KR" sz="1200" dirty="0" smtClean="0"/>
              <a:t>nav</a:t>
            </a:r>
            <a:r>
              <a:rPr lang="nb-NO" altLang="ko-KR" sz="1200" b="1" dirty="0" smtClean="0"/>
              <a:t>&lt;/</a:t>
            </a:r>
            <a:r>
              <a:rPr lang="nb-NO" altLang="ko-KR" sz="1200" b="1" dirty="0"/>
              <a:t>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&lt;section&gt;</a:t>
            </a:r>
            <a:r>
              <a:rPr lang="en-US" altLang="ko-KR" sz="1200" dirty="0" smtClean="0"/>
              <a:t>section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section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&lt;footer&gt;</a:t>
            </a:r>
            <a:r>
              <a:rPr lang="en-US" altLang="ko-KR" sz="1200" dirty="0" smtClean="0"/>
              <a:t>footer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852936"/>
            <a:ext cx="2702782" cy="22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구조화된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568863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&lt;/style&gt;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b="1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header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class="header"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</a:t>
            </a:r>
            <a:r>
              <a:rPr lang="nb-NO" altLang="ko-KR" sz="1200" b="1" dirty="0"/>
              <a:t>nav </a:t>
            </a:r>
            <a:r>
              <a:rPr lang="nb-NO" altLang="ko-KR" sz="1200" b="1" dirty="0">
                <a:solidFill>
                  <a:srgbClr val="C00000"/>
                </a:solidFill>
              </a:rPr>
              <a:t>class="nav"</a:t>
            </a:r>
            <a:r>
              <a:rPr lang="nb-NO" altLang="ko-KR" sz="1200" b="1" dirty="0"/>
              <a:t>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section </a:t>
            </a:r>
            <a:r>
              <a:rPr lang="en-US" altLang="ko-KR" sz="1200" b="1" dirty="0">
                <a:solidFill>
                  <a:srgbClr val="C00000"/>
                </a:solidFill>
              </a:rPr>
              <a:t>class="section"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 </a:t>
            </a:r>
            <a:r>
              <a:rPr lang="en-US" altLang="ko-KR" sz="1200" b="1" dirty="0">
                <a:solidFill>
                  <a:srgbClr val="C00000"/>
                </a:solidFill>
              </a:rPr>
              <a:t>class="aside"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footer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class="footer"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81609" y="2279437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html</a:t>
            </a:r>
            <a:r>
              <a:rPr lang="en-US" altLang="ko-KR" sz="1200" b="1" dirty="0">
                <a:solidFill>
                  <a:schemeClr val="tx1"/>
                </a:solidFill>
              </a:rPr>
              <a:t>, body</a:t>
            </a:r>
            <a:r>
              <a:rPr lang="en-US" altLang="ko-KR" sz="1200" dirty="0">
                <a:solidFill>
                  <a:schemeClr val="tx1"/>
                </a:solidFill>
              </a:rPr>
              <a:t> { margin: 0; padding: 0; height: 100%;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.header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yellow;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r>
              <a:rPr lang="en-US" altLang="ko-KR" sz="1200" b="1" dirty="0" err="1">
                <a:solidFill>
                  <a:schemeClr val="tx1"/>
                </a:solidFill>
              </a:rPr>
              <a:t>nav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.section </a:t>
            </a:r>
            <a:r>
              <a:rPr lang="en-US" altLang="ko-KR" sz="1200" dirty="0">
                <a:solidFill>
                  <a:schemeClr val="tx1"/>
                </a:solidFill>
              </a:rPr>
              <a:t>{ width: 70%;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</a:rPr>
              <a:t>olivedrab</a:t>
            </a:r>
            <a:r>
              <a:rPr lang="en-US" altLang="ko-KR" sz="1200" dirty="0">
                <a:solidFill>
                  <a:schemeClr val="tx1"/>
                </a:solidFill>
              </a:rPr>
              <a:t>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.aside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.footer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clear: both;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plum; }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3945" y="1577263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smtClean="0">
                <a:solidFill>
                  <a:schemeClr val="tx1"/>
                </a:solidFill>
              </a:rPr>
              <a:t>CSS3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스트일</a:t>
            </a:r>
            <a:r>
              <a:rPr lang="ko-KR" altLang="en-US" sz="1000" dirty="0" smtClean="0">
                <a:solidFill>
                  <a:schemeClr val="tx1"/>
                </a:solidFill>
              </a:rPr>
              <a:t> 시트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각 영역의 색과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위치 꾸미기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3617" y="3976243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552" y="5712343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 flipV="1">
            <a:off x="3875936" y="5820932"/>
            <a:ext cx="1270170" cy="82033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921970" y="4349717"/>
            <a:ext cx="1224136" cy="1426287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96" y="2094016"/>
            <a:ext cx="3095538" cy="39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159098"/>
            <a:ext cx="4032448" cy="5563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문서와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76256" y="2001782"/>
            <a:ext cx="2160240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fig3-04.html</a:t>
            </a:r>
            <a:r>
              <a:rPr lang="en-US" altLang="ko-KR" sz="1000" dirty="0">
                <a:solidFill>
                  <a:schemeClr val="tx1"/>
                </a:solidFill>
              </a:rPr>
              <a:t>, fig3-05.html, </a:t>
            </a:r>
            <a:r>
              <a:rPr lang="en-US" altLang="ko-KR" sz="1000" dirty="0" smtClean="0">
                <a:solidFill>
                  <a:schemeClr val="tx1"/>
                </a:solidFill>
              </a:rPr>
              <a:t>fig3-06.html</a:t>
            </a:r>
            <a:r>
              <a:rPr lang="ko-KR" altLang="en-US" sz="1000" dirty="0" smtClean="0">
                <a:solidFill>
                  <a:schemeClr val="tx1"/>
                </a:solidFill>
              </a:rPr>
              <a:t>은 모두 동일한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340768"/>
            <a:ext cx="4170009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+mj-ea"/>
                <a:ea typeface="+mj-ea"/>
              </a:rPr>
              <a:t>샘플 웹 페이지</a:t>
            </a:r>
            <a:endParaRPr lang="en-US" altLang="ko-KR" sz="1600" b="1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기존 </a:t>
            </a:r>
            <a:r>
              <a:rPr lang="en-US" altLang="ko-KR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HTML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태그로만 만들기</a:t>
            </a: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2. HTML5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시맨틱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태그를 사용하여 만들기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13098</TotalTime>
  <Words>3846</Words>
  <Application>Microsoft Office PowerPoint</Application>
  <PresentationFormat>화면 슬라이드 쇼(4:3)</PresentationFormat>
  <Paragraphs>1137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9" baseType="lpstr">
      <vt:lpstr>HY나무L</vt:lpstr>
      <vt:lpstr>SourceCodePro-Regular</vt:lpstr>
      <vt:lpstr>YDVYGOStd11</vt:lpstr>
      <vt:lpstr>맑은 고딕</vt:lpstr>
      <vt:lpstr>휴먼편지체</vt:lpstr>
      <vt:lpstr>Arial</vt:lpstr>
      <vt:lpstr>Times New Roman</vt:lpstr>
      <vt:lpstr>Wingdings</vt:lpstr>
      <vt:lpstr>Wingdings 2</vt:lpstr>
      <vt:lpstr>가을</vt:lpstr>
      <vt:lpstr>제3장 HTML5 웹 폼</vt:lpstr>
      <vt:lpstr>문서의 전형적인 구조 사례</vt:lpstr>
      <vt:lpstr>HTML5의 문서 구조화</vt:lpstr>
      <vt:lpstr>HTML5 시맨틱 태그로 구조화한 웹 페이지 사례</vt:lpstr>
      <vt:lpstr>시맨틱 태그</vt:lpstr>
      <vt:lpstr>웹과 모바일의 레이아웃 비교</vt:lpstr>
      <vt:lpstr>문서의 모양은 구조와 별개</vt:lpstr>
      <vt:lpstr>예제 3-1 구조화된 HTML5 문서 작성</vt:lpstr>
      <vt:lpstr>기존 HTML 문서와 HTML5 문서 비교</vt:lpstr>
      <vt:lpstr>PowerPoint 프레젠테이션</vt:lpstr>
      <vt:lpstr>HTML5 문서 구조화 연습</vt:lpstr>
      <vt:lpstr>HTML5 문서 구조화 연습용 샘플 웹 페이지</vt:lpstr>
      <vt:lpstr>HTML5 문서 구조화 연습  – HTML 텍스트</vt:lpstr>
      <vt:lpstr>시맨틱 태그들</vt:lpstr>
      <vt:lpstr>예제 3-2 &lt;figure&gt; 태그 활용</vt:lpstr>
      <vt:lpstr>예제 3–3 &lt;details&gt;와 &lt;summary&gt; 활용</vt:lpstr>
      <vt:lpstr>예제 3–4 시맨틱 인라인 태그</vt:lpstr>
      <vt:lpstr>HTML5에서 제거된 태그</vt:lpstr>
      <vt:lpstr>웹 폼</vt:lpstr>
      <vt:lpstr>예제 3-5 간단한 로그인 폼 만들기</vt:lpstr>
      <vt:lpstr>폼 작성</vt:lpstr>
      <vt:lpstr>&lt;form&gt; 태그</vt:lpstr>
      <vt:lpstr>네이버 검색 사례로 폼 전송 과정 이해</vt:lpstr>
      <vt:lpstr>PowerPoint 프레젠테이션</vt:lpstr>
      <vt:lpstr>폼 요소의 종류</vt:lpstr>
      <vt:lpstr>텍스트 입력</vt:lpstr>
      <vt:lpstr>예제 3-6 텍스트 입력</vt:lpstr>
      <vt:lpstr>데이터 목록을 가진 텍스트 입력 창, &lt;datalist&gt;</vt:lpstr>
      <vt:lpstr>예제 3–7 데이터 목록을 가진 텍스트 입력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3-10 라디오 버튼 만들기</vt:lpstr>
      <vt:lpstr>선택형 입력 : 콤보 박스</vt:lpstr>
      <vt:lpstr>예제 3-11 콤보 박스 만들기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PowerPoint 프레젠테이션</vt:lpstr>
      <vt:lpstr>예제 3-15 시간 정보 입력 폼 요소 활용</vt:lpstr>
      <vt:lpstr>예제 3–16 생일 날짜 입력 받기</vt:lpstr>
      <vt:lpstr>스핀버튼과 슬라이드 바로 편리한 숫자 입력</vt:lpstr>
      <vt:lpstr>예제 3-17 &lt;input type="number|range"&gt;로 편리한 숫자 입력</vt:lpstr>
      <vt:lpstr>입력할 정보의 힌트 보여주기</vt:lpstr>
      <vt:lpstr>형식을 가진 텍스트 입력</vt:lpstr>
      <vt:lpstr>예제 3–18 형식을 가진 텍스트 입력</vt:lpstr>
      <vt:lpstr>예제 3–19 폼 요소의 그룹핑</vt:lpstr>
      <vt:lpstr>응용1.  전화벨 버튼 만들기</vt:lpstr>
      <vt:lpstr>응용2.  로그인폼 만들기</vt:lpstr>
      <vt:lpstr>응용3. &lt;detail&gt;태그와 &lt;summary&gt;태그 활용 </vt:lpstr>
      <vt:lpstr>응용4. 이메일 전송 화면 만들기</vt:lpstr>
      <vt:lpstr>응용5. 회원가입 화면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hallym</cp:lastModifiedBy>
  <cp:revision>548</cp:revision>
  <dcterms:created xsi:type="dcterms:W3CDTF">2011-08-27T14:53:28Z</dcterms:created>
  <dcterms:modified xsi:type="dcterms:W3CDTF">2023-03-15T02:23:37Z</dcterms:modified>
</cp:coreProperties>
</file>